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5"/>
  </p:notesMasterIdLst>
  <p:handoutMasterIdLst>
    <p:handoutMasterId r:id="rId16"/>
  </p:handoutMasterIdLst>
  <p:sldIdLst>
    <p:sldId id="256" r:id="rId2"/>
    <p:sldId id="257" r:id="rId3"/>
    <p:sldId id="314" r:id="rId4"/>
    <p:sldId id="315" r:id="rId5"/>
    <p:sldId id="316" r:id="rId6"/>
    <p:sldId id="317" r:id="rId7"/>
    <p:sldId id="318" r:id="rId8"/>
    <p:sldId id="319" r:id="rId9"/>
    <p:sldId id="320" r:id="rId10"/>
    <p:sldId id="321" r:id="rId11"/>
    <p:sldId id="260" r:id="rId12"/>
    <p:sldId id="289" r:id="rId13"/>
    <p:sldId id="267" r:id="rId14"/>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6E4C52D8-EB27-4575-A7DB-0C56856E8B41}" type="datetimeFigureOut">
              <a:rPr lang="en-GB" smtClean="0"/>
              <a:t>02/10/2020</a:t>
            </a:fld>
            <a:endParaRPr lang="en-GB"/>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BC02EE31-0A66-4E0A-BDF6-BE652D25BFAA}" type="slidenum">
              <a:rPr lang="en-GB" smtClean="0"/>
              <a:t>‹#›</a:t>
            </a:fld>
            <a:endParaRPr lang="en-GB"/>
          </a:p>
        </p:txBody>
      </p:sp>
    </p:spTree>
    <p:extLst>
      <p:ext uri="{BB962C8B-B14F-4D97-AF65-F5344CB8AC3E}">
        <p14:creationId xmlns:p14="http://schemas.microsoft.com/office/powerpoint/2010/main" val="1890468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44A5BD3-7F9B-4999-8E03-DEB940B6E4B6}" type="datetimeFigureOut">
              <a:rPr lang="en-US"/>
              <a:pPr>
                <a:defRPr/>
              </a:pPr>
              <a:t>10/2/2020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85D9DA3-7A91-4AF1-99E4-5D335DEF8F36}" type="slidenum">
              <a:rPr lang="en-GB"/>
              <a:pPr>
                <a:defRPr/>
              </a:pPr>
              <a:t>‹#›</a:t>
            </a:fld>
            <a:endParaRPr lang="en-GB"/>
          </a:p>
        </p:txBody>
      </p:sp>
    </p:spTree>
    <p:extLst>
      <p:ext uri="{BB962C8B-B14F-4D97-AF65-F5344CB8AC3E}">
        <p14:creationId xmlns:p14="http://schemas.microsoft.com/office/powerpoint/2010/main" val="19117299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F3F8053F-1846-4FFB-921F-F758CBE22FCD}"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a:lvl1pPr>
          </a:lstStyle>
          <a:p>
            <a:pPr>
              <a:defRPr/>
            </a:pPr>
            <a:r>
              <a:rPr lang="en-GB"/>
              <a:t>Glyn Davis &amp; Branko Pecar</a:t>
            </a:r>
            <a:endParaRPr lang="en-GB" b="0"/>
          </a:p>
        </p:txBody>
      </p:sp>
    </p:spTree>
    <p:extLst>
      <p:ext uri="{BB962C8B-B14F-4D97-AF65-F5344CB8AC3E}">
        <p14:creationId xmlns:p14="http://schemas.microsoft.com/office/powerpoint/2010/main" val="5527844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B016F35C-CADD-42C5-817B-FCDDA2981DE6}" type="slidenum">
              <a:rPr lang="en-GB"/>
              <a:pPr>
                <a:defRPr/>
              </a:pPr>
              <a:t>‹#›</a:t>
            </a:fld>
            <a:endParaRPr lang="en-GB" dirty="0"/>
          </a:p>
        </p:txBody>
      </p:sp>
      <p:cxnSp>
        <p:nvCxnSpPr>
          <p:cNvPr id="11" name="Straight Connector 10"/>
          <p:cNvCxnSpPr/>
          <p:nvPr userDrawn="1"/>
        </p:nvCxnSpPr>
        <p:spPr>
          <a:xfrm flipV="1">
            <a:off x="214313" y="1143000"/>
            <a:ext cx="8501062"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latin typeface="Arial" charset="0"/>
                <a:cs typeface="Arial" charset="0"/>
                <a:sym typeface="Symbol"/>
              </a:defRPr>
            </a:lvl1pPr>
          </a:lstStyle>
          <a:p>
            <a:pPr>
              <a:defRPr/>
            </a:pPr>
            <a:r>
              <a:rPr lang="en-GB"/>
              <a:t>Glyn Davis &amp; Branko Pecar</a:t>
            </a:r>
          </a:p>
        </p:txBody>
      </p:sp>
      <p:sp>
        <p:nvSpPr>
          <p:cNvPr id="13" name="Footer Placeholder 4"/>
          <p:cNvSpPr txBox="1">
            <a:spLocks/>
          </p:cNvSpPr>
          <p:nvPr userDrawn="1"/>
        </p:nvSpPr>
        <p:spPr>
          <a:xfrm>
            <a:off x="3429000" y="6072188"/>
            <a:ext cx="5000625"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6: Introduction to Hypothesis Testing</a:t>
            </a:r>
            <a:r>
              <a:rPr lang="en-GB" sz="1200" dirty="0">
                <a:solidFill>
                  <a:schemeClr val="tx2"/>
                </a:solidFill>
                <a:latin typeface="Arial" pitchFamily="34" charset="0"/>
                <a:cs typeface="Arial" pitchFamily="34" charset="0"/>
              </a:rPr>
              <a:t> </a:t>
            </a:r>
          </a:p>
        </p:txBody>
      </p:sp>
    </p:spTree>
  </p:cSld>
  <p:clrMap bg1="lt1" tx1="dk1" bg2="lt2" tx2="dk2" accent1="accent1" accent2="accent2" accent3="accent3" accent4="accent4" accent5="accent5" accent6="accent6" hlink="hlink" folHlink="folHlink"/>
  <p:sldLayoutIdLst>
    <p:sldLayoutId id="2147483710"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357188" y="214313"/>
            <a:ext cx="8391276" cy="857250"/>
          </a:xfrm>
        </p:spPr>
        <p:txBody>
          <a:bodyPr/>
          <a:lstStyle/>
          <a:p>
            <a:pPr eaLnBrk="1" hangingPunct="1"/>
            <a:r>
              <a:rPr lang="en-GB" dirty="0">
                <a:latin typeface="Arial" charset="0"/>
                <a:cs typeface="Arial" charset="0"/>
              </a:rPr>
              <a:t>Introduction </a:t>
            </a:r>
            <a:r>
              <a:rPr lang="en-GB">
                <a:latin typeface="Arial" charset="0"/>
                <a:cs typeface="Arial" charset="0"/>
              </a:rPr>
              <a:t>to Hypothesis </a:t>
            </a:r>
            <a:r>
              <a:rPr lang="en-GB" dirty="0">
                <a:latin typeface="Arial" charset="0"/>
                <a:cs typeface="Arial" charset="0"/>
              </a:rPr>
              <a:t>Testing</a:t>
            </a:r>
          </a:p>
        </p:txBody>
      </p:sp>
      <p:sp>
        <p:nvSpPr>
          <p:cNvPr id="3" name="Slide Number Placeholder 2"/>
          <p:cNvSpPr>
            <a:spLocks noGrp="1"/>
          </p:cNvSpPr>
          <p:nvPr>
            <p:ph type="sldNum" sz="quarter" idx="10"/>
          </p:nvPr>
        </p:nvSpPr>
        <p:spPr/>
        <p:txBody>
          <a:bodyPr/>
          <a:lstStyle/>
          <a:p>
            <a:pPr>
              <a:defRPr/>
            </a:pPr>
            <a:fld id="{F7138FAB-AAD0-4E04-943A-714C9D91EF37}" type="slidenum">
              <a:rPr lang="en-GB"/>
              <a:pPr>
                <a:defRPr/>
              </a:pPr>
              <a:t>1</a:t>
            </a:fld>
            <a:endParaRPr lang="en-GB" dirty="0"/>
          </a:p>
        </p:txBody>
      </p:sp>
      <p:sp>
        <p:nvSpPr>
          <p:cNvPr id="1434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9" name="Rectangle 8"/>
          <p:cNvSpPr/>
          <p:nvPr/>
        </p:nvSpPr>
        <p:spPr>
          <a:xfrm>
            <a:off x="2036851" y="2905780"/>
            <a:ext cx="5031950" cy="523220"/>
          </a:xfrm>
          <a:prstGeom prst="rect">
            <a:avLst/>
          </a:prstGeom>
          <a:noFill/>
        </p:spPr>
        <p:txBody>
          <a:bodyPr wrap="square">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One and two sample t tests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2BE6B-862E-4177-8B08-C6D24CEDC8DE}"/>
              </a:ext>
            </a:extLst>
          </p:cNvPr>
          <p:cNvSpPr>
            <a:spLocks noGrp="1"/>
          </p:cNvSpPr>
          <p:nvPr>
            <p:ph type="ctrTitle"/>
          </p:nvPr>
        </p:nvSpPr>
        <p:spPr/>
        <p:txBody>
          <a:bodyPr/>
          <a:lstStyle/>
          <a:p>
            <a:r>
              <a:rPr lang="en-GB" dirty="0"/>
              <a:t>Which test to apply?</a:t>
            </a:r>
          </a:p>
        </p:txBody>
      </p:sp>
      <p:sp>
        <p:nvSpPr>
          <p:cNvPr id="3" name="Slide Number Placeholder 2">
            <a:extLst>
              <a:ext uri="{FF2B5EF4-FFF2-40B4-BE49-F238E27FC236}">
                <a16:creationId xmlns:a16="http://schemas.microsoft.com/office/drawing/2014/main" id="{C14A6DEB-2FD9-4A62-AB81-9938AC26F704}"/>
              </a:ext>
            </a:extLst>
          </p:cNvPr>
          <p:cNvSpPr>
            <a:spLocks noGrp="1"/>
          </p:cNvSpPr>
          <p:nvPr>
            <p:ph type="sldNum" sz="quarter" idx="10"/>
          </p:nvPr>
        </p:nvSpPr>
        <p:spPr/>
        <p:txBody>
          <a:bodyPr/>
          <a:lstStyle/>
          <a:p>
            <a:pPr>
              <a:defRPr/>
            </a:pPr>
            <a:fld id="{F3F8053F-1846-4FFB-921F-F758CBE22FCD}" type="slidenum">
              <a:rPr lang="en-GB" smtClean="0"/>
              <a:pPr>
                <a:defRPr/>
              </a:pPr>
              <a:t>10</a:t>
            </a:fld>
            <a:endParaRPr lang="en-GB" dirty="0"/>
          </a:p>
        </p:txBody>
      </p:sp>
      <p:sp>
        <p:nvSpPr>
          <p:cNvPr id="4" name="Footer Placeholder 3">
            <a:extLst>
              <a:ext uri="{FF2B5EF4-FFF2-40B4-BE49-F238E27FC236}">
                <a16:creationId xmlns:a16="http://schemas.microsoft.com/office/drawing/2014/main" id="{D166B4F6-83E8-4D6D-A212-1FA1F7491DE6}"/>
              </a:ext>
            </a:extLst>
          </p:cNvPr>
          <p:cNvSpPr>
            <a:spLocks noGrp="1"/>
          </p:cNvSpPr>
          <p:nvPr>
            <p:ph type="ftr" sz="quarter" idx="11"/>
          </p:nvPr>
        </p:nvSpPr>
        <p:spPr/>
        <p:txBody>
          <a:bodyPr/>
          <a:lstStyle/>
          <a:p>
            <a:pPr>
              <a:defRPr/>
            </a:pPr>
            <a:r>
              <a:rPr lang="en-GB"/>
              <a:t>Glyn Davis &amp; Branko Pecar</a:t>
            </a:r>
            <a:endParaRPr lang="en-GB" b="0"/>
          </a:p>
        </p:txBody>
      </p:sp>
      <p:pic>
        <p:nvPicPr>
          <p:cNvPr id="6" name="Picture 5">
            <a:extLst>
              <a:ext uri="{FF2B5EF4-FFF2-40B4-BE49-F238E27FC236}">
                <a16:creationId xmlns:a16="http://schemas.microsoft.com/office/drawing/2014/main" id="{CF64E423-E04E-4D47-8C4C-91EBF6CC1EA3}"/>
              </a:ext>
            </a:extLst>
          </p:cNvPr>
          <p:cNvPicPr>
            <a:picLocks noChangeAspect="1"/>
          </p:cNvPicPr>
          <p:nvPr/>
        </p:nvPicPr>
        <p:blipFill>
          <a:blip r:embed="rId2"/>
          <a:stretch>
            <a:fillRect/>
          </a:stretch>
        </p:blipFill>
        <p:spPr>
          <a:xfrm>
            <a:off x="1336809" y="1196752"/>
            <a:ext cx="6961351" cy="4752528"/>
          </a:xfrm>
          <a:prstGeom prst="rect">
            <a:avLst/>
          </a:prstGeom>
        </p:spPr>
      </p:pic>
    </p:spTree>
    <p:extLst>
      <p:ext uri="{BB962C8B-B14F-4D97-AF65-F5344CB8AC3E}">
        <p14:creationId xmlns:p14="http://schemas.microsoft.com/office/powerpoint/2010/main" val="164881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500063" y="285750"/>
            <a:ext cx="6929437" cy="714375"/>
          </a:xfrm>
        </p:spPr>
        <p:txBody>
          <a:bodyPr/>
          <a:lstStyle/>
          <a:p>
            <a:r>
              <a:rPr lang="en-GB" dirty="0">
                <a:latin typeface="Arial" charset="0"/>
                <a:cs typeface="Arial" charset="0"/>
              </a:rPr>
              <a:t>Hypothesis testing procedure</a:t>
            </a:r>
            <a:endParaRPr lang="en-GB" baseline="-25000" dirty="0">
              <a:latin typeface="Arial" charset="0"/>
              <a:cs typeface="Arial" charset="0"/>
            </a:endParaRPr>
          </a:p>
        </p:txBody>
      </p:sp>
      <p:sp>
        <p:nvSpPr>
          <p:cNvPr id="3" name="Slide Number Placeholder 2"/>
          <p:cNvSpPr>
            <a:spLocks noGrp="1"/>
          </p:cNvSpPr>
          <p:nvPr>
            <p:ph type="sldNum" sz="quarter" idx="10"/>
          </p:nvPr>
        </p:nvSpPr>
        <p:spPr/>
        <p:txBody>
          <a:bodyPr/>
          <a:lstStyle/>
          <a:p>
            <a:pPr>
              <a:defRPr/>
            </a:pPr>
            <a:fld id="{70080E98-10AE-4897-82F2-8373ED24387E}" type="slidenum">
              <a:rPr lang="en-GB" smtClean="0"/>
              <a:pPr>
                <a:defRPr/>
              </a:pPr>
              <a:t>11</a:t>
            </a:fld>
            <a:endParaRPr lang="en-GB" dirty="0"/>
          </a:p>
        </p:txBody>
      </p:sp>
      <p:sp>
        <p:nvSpPr>
          <p:cNvPr id="1741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6" name="Table 5"/>
          <p:cNvGraphicFramePr>
            <a:graphicFrameLocks noGrp="1"/>
          </p:cNvGraphicFramePr>
          <p:nvPr>
            <p:extLst>
              <p:ext uri="{D42A27DB-BD31-4B8C-83A1-F6EECF244321}">
                <p14:modId xmlns:p14="http://schemas.microsoft.com/office/powerpoint/2010/main" val="3173332538"/>
              </p:ext>
            </p:extLst>
          </p:nvPr>
        </p:nvGraphicFramePr>
        <p:xfrm>
          <a:off x="587266" y="2201972"/>
          <a:ext cx="8110091" cy="2880000"/>
        </p:xfrm>
        <a:graphic>
          <a:graphicData uri="http://schemas.openxmlformats.org/drawingml/2006/table">
            <a:tbl>
              <a:tblPr/>
              <a:tblGrid>
                <a:gridCol w="1701379">
                  <a:extLst>
                    <a:ext uri="{9D8B030D-6E8A-4147-A177-3AD203B41FA5}">
                      <a16:colId xmlns:a16="http://schemas.microsoft.com/office/drawing/2014/main" val="20000"/>
                    </a:ext>
                  </a:extLst>
                </a:gridCol>
                <a:gridCol w="6408712">
                  <a:extLst>
                    <a:ext uri="{9D8B030D-6E8A-4147-A177-3AD203B41FA5}">
                      <a16:colId xmlns:a16="http://schemas.microsoft.com/office/drawing/2014/main" val="20001"/>
                    </a:ext>
                  </a:extLst>
                </a:gridCol>
              </a:tblGrid>
              <a:tr h="576000">
                <a:tc>
                  <a:txBody>
                    <a:bodyPr/>
                    <a:lstStyle/>
                    <a:p>
                      <a:pPr marL="0" marR="0" algn="l" hangingPunct="0">
                        <a:spcBef>
                          <a:spcPts val="0"/>
                        </a:spcBef>
                        <a:spcAft>
                          <a:spcPts val="0"/>
                        </a:spcAft>
                      </a:pPr>
                      <a:r>
                        <a:rPr lang="en-GB" sz="1800" b="0" dirty="0">
                          <a:latin typeface="Book Antiqua"/>
                          <a:ea typeface="Times New Roman"/>
                          <a:cs typeface="Times New Roman"/>
                        </a:rPr>
                        <a:t>Step 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hangingPunct="0"/>
                      <a:r>
                        <a:rPr lang="en-US" sz="1800" b="0" kern="1200" dirty="0">
                          <a:solidFill>
                            <a:schemeClr val="tx1"/>
                          </a:solidFill>
                          <a:effectLst/>
                          <a:latin typeface="+mn-lt"/>
                          <a:ea typeface="+mn-ea"/>
                          <a:cs typeface="+mn-cs"/>
                        </a:rPr>
                        <a:t>Provide the formal hypothesis statements H</a:t>
                      </a:r>
                      <a:r>
                        <a:rPr lang="en-US" sz="1800" b="0" kern="1200" baseline="-25000" dirty="0">
                          <a:solidFill>
                            <a:schemeClr val="tx1"/>
                          </a:solidFill>
                          <a:effectLst/>
                          <a:latin typeface="+mn-lt"/>
                          <a:ea typeface="+mn-ea"/>
                          <a:cs typeface="+mn-cs"/>
                        </a:rPr>
                        <a:t>0</a:t>
                      </a:r>
                      <a:r>
                        <a:rPr lang="en-US" sz="1800" b="0" kern="1200" dirty="0">
                          <a:solidFill>
                            <a:schemeClr val="tx1"/>
                          </a:solidFill>
                          <a:effectLst/>
                          <a:latin typeface="+mn-lt"/>
                          <a:ea typeface="+mn-ea"/>
                          <a:cs typeface="+mn-cs"/>
                        </a:rPr>
                        <a:t> and H</a:t>
                      </a:r>
                      <a:r>
                        <a:rPr lang="en-US" sz="1800" b="0" kern="1200" baseline="-25000" dirty="0">
                          <a:solidFill>
                            <a:schemeClr val="tx1"/>
                          </a:solidFill>
                          <a:effectLst/>
                          <a:latin typeface="+mn-lt"/>
                          <a:ea typeface="+mn-ea"/>
                          <a:cs typeface="+mn-cs"/>
                        </a:rPr>
                        <a:t>1</a:t>
                      </a:r>
                      <a:endParaRPr lang="en-GB" sz="1800" b="0" kern="1200" dirty="0">
                        <a:solidFill>
                          <a:schemeClr val="tx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6000">
                <a:tc>
                  <a:txBody>
                    <a:bodyPr/>
                    <a:lstStyle/>
                    <a:p>
                      <a:pPr marL="0" marR="0" algn="l" hangingPunct="0">
                        <a:spcBef>
                          <a:spcPts val="0"/>
                        </a:spcBef>
                        <a:spcAft>
                          <a:spcPts val="0"/>
                        </a:spcAft>
                      </a:pPr>
                      <a:r>
                        <a:rPr lang="en-GB" sz="1800" b="0" dirty="0">
                          <a:latin typeface="Book Antiqua"/>
                          <a:ea typeface="Times New Roman"/>
                          <a:cs typeface="Times New Roman"/>
                        </a:rPr>
                        <a:t>Step 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800" b="0" u="none" strike="noStrike" kern="1200" dirty="0">
                          <a:solidFill>
                            <a:schemeClr val="tx1"/>
                          </a:solidFill>
                          <a:effectLst/>
                          <a:latin typeface="+mn-lt"/>
                          <a:ea typeface="+mn-ea"/>
                          <a:cs typeface="+mn-cs"/>
                        </a:rPr>
                        <a:t>Determine the test to apply for the given hypothesis statement</a:t>
                      </a:r>
                      <a:endParaRPr lang="en-GB" sz="1800" b="0" dirty="0">
                        <a:latin typeface="Book Antiqua"/>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6000">
                <a:tc>
                  <a:txBody>
                    <a:bodyPr/>
                    <a:lstStyle/>
                    <a:p>
                      <a:pPr marL="0" marR="0" algn="l" hangingPunct="0">
                        <a:spcBef>
                          <a:spcPts val="0"/>
                        </a:spcBef>
                        <a:spcAft>
                          <a:spcPts val="0"/>
                        </a:spcAft>
                      </a:pPr>
                      <a:r>
                        <a:rPr lang="en-GB" sz="1800" b="0" dirty="0">
                          <a:latin typeface="Book Antiqua"/>
                          <a:ea typeface="Times New Roman"/>
                          <a:cs typeface="Times New Roman"/>
                        </a:rPr>
                        <a:t>Step 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hangingPunct="0"/>
                      <a:r>
                        <a:rPr lang="en-GB" sz="1800" b="0" kern="1200" dirty="0">
                          <a:solidFill>
                            <a:schemeClr val="tx1"/>
                          </a:solidFill>
                          <a:effectLst/>
                          <a:latin typeface="+mn-lt"/>
                          <a:ea typeface="+mn-ea"/>
                          <a:cs typeface="+mn-cs"/>
                        </a:rPr>
                        <a:t>Set the level of significance 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76000">
                <a:tc>
                  <a:txBody>
                    <a:bodyPr/>
                    <a:lstStyle/>
                    <a:p>
                      <a:pPr marL="0" marR="0" algn="l" hangingPunct="0">
                        <a:spcBef>
                          <a:spcPts val="0"/>
                        </a:spcBef>
                        <a:spcAft>
                          <a:spcPts val="0"/>
                        </a:spcAft>
                      </a:pPr>
                      <a:r>
                        <a:rPr lang="en-GB" sz="1800" b="0" dirty="0">
                          <a:latin typeface="Book Antiqua"/>
                          <a:ea typeface="Times New Roman"/>
                          <a:cs typeface="Times New Roman"/>
                        </a:rPr>
                        <a:t>Step 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GB" sz="1800" b="0" u="none" strike="noStrike" kern="1200" dirty="0">
                          <a:solidFill>
                            <a:schemeClr val="tx1"/>
                          </a:solidFill>
                          <a:effectLst/>
                          <a:latin typeface="+mn-lt"/>
                          <a:ea typeface="+mn-ea"/>
                          <a:cs typeface="+mn-cs"/>
                        </a:rPr>
                        <a:t>Extract relevant statistic</a:t>
                      </a:r>
                      <a:endParaRPr lang="en-GB" sz="1800" b="0" dirty="0">
                        <a:latin typeface="Book Antiqua"/>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76000">
                <a:tc>
                  <a:txBody>
                    <a:bodyPr/>
                    <a:lstStyle/>
                    <a:p>
                      <a:pPr marL="0" marR="0" algn="l" hangingPunct="0">
                        <a:spcBef>
                          <a:spcPts val="0"/>
                        </a:spcBef>
                        <a:spcAft>
                          <a:spcPts val="0"/>
                        </a:spcAft>
                      </a:pPr>
                      <a:r>
                        <a:rPr lang="en-GB" sz="1800" b="0" dirty="0">
                          <a:latin typeface="Book Antiqua"/>
                          <a:ea typeface="Times New Roman"/>
                          <a:cs typeface="Times New Roman"/>
                        </a:rPr>
                        <a:t>Step 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GB" sz="1800" b="0" u="none" strike="noStrike" kern="1200" dirty="0">
                          <a:solidFill>
                            <a:schemeClr val="tx1"/>
                          </a:solidFill>
                          <a:effectLst/>
                          <a:latin typeface="+mn-lt"/>
                          <a:ea typeface="+mn-ea"/>
                          <a:cs typeface="+mn-cs"/>
                        </a:rPr>
                        <a:t>Make a decision</a:t>
                      </a:r>
                      <a:endParaRPr lang="en-GB" sz="1800" b="0" dirty="0">
                        <a:latin typeface="Book Antiqua"/>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7434" name="Rectangle 10"/>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endParaRPr lang="en-US"/>
          </a:p>
        </p:txBody>
      </p:sp>
      <p:sp>
        <p:nvSpPr>
          <p:cNvPr id="17435" name="Rectangle 11"/>
          <p:cNvSpPr>
            <a:spLocks noChangeArrowheads="1"/>
          </p:cNvSpPr>
          <p:nvPr/>
        </p:nvSpPr>
        <p:spPr bwMode="auto">
          <a:xfrm>
            <a:off x="0" y="457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endParaRPr lang="en-US"/>
          </a:p>
        </p:txBody>
      </p:sp>
      <p:sp>
        <p:nvSpPr>
          <p:cNvPr id="15" name="Rectangle 14"/>
          <p:cNvSpPr/>
          <p:nvPr/>
        </p:nvSpPr>
        <p:spPr>
          <a:xfrm>
            <a:off x="571499" y="1281266"/>
            <a:ext cx="3136405" cy="369332"/>
          </a:xfrm>
          <a:prstGeom prst="rect">
            <a:avLst/>
          </a:prstGeom>
          <a:solidFill>
            <a:schemeClr val="accent6">
              <a:lumMod val="60000"/>
              <a:lumOff val="40000"/>
            </a:schemeClr>
          </a:solidFill>
        </p:spPr>
        <p:txBody>
          <a:bodyPr wrap="square">
            <a:spAutoFit/>
          </a:bodyPr>
          <a:lstStyle/>
          <a:p>
            <a:pPr>
              <a:defRPr/>
            </a:pPr>
            <a:r>
              <a:rPr lang="en-GB" dirty="0"/>
              <a:t>Hypothesis testing – 5 steps</a:t>
            </a:r>
          </a:p>
        </p:txBody>
      </p:sp>
    </p:spTree>
    <p:extLst>
      <p:ext uri="{BB962C8B-B14F-4D97-AF65-F5344CB8AC3E}">
        <p14:creationId xmlns:p14="http://schemas.microsoft.com/office/powerpoint/2010/main" val="3865016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ctrTitle"/>
          </p:nvPr>
        </p:nvSpPr>
        <p:spPr>
          <a:xfrm>
            <a:off x="500063" y="285750"/>
            <a:ext cx="6929437" cy="714375"/>
          </a:xfrm>
        </p:spPr>
        <p:txBody>
          <a:bodyPr/>
          <a:lstStyle/>
          <a:p>
            <a:r>
              <a:rPr lang="en-GB" dirty="0">
                <a:latin typeface="Arial" charset="0"/>
                <a:cs typeface="Arial" charset="0"/>
              </a:rPr>
              <a:t>How to make decisions?</a:t>
            </a:r>
          </a:p>
        </p:txBody>
      </p:sp>
      <p:sp>
        <p:nvSpPr>
          <p:cNvPr id="3" name="Slide Number Placeholder 2"/>
          <p:cNvSpPr>
            <a:spLocks noGrp="1"/>
          </p:cNvSpPr>
          <p:nvPr>
            <p:ph type="sldNum" sz="quarter" idx="10"/>
          </p:nvPr>
        </p:nvSpPr>
        <p:spPr/>
        <p:txBody>
          <a:bodyPr/>
          <a:lstStyle/>
          <a:p>
            <a:pPr>
              <a:defRPr/>
            </a:pPr>
            <a:fld id="{44EC4FE0-44B2-43C5-A788-51B57B515146}" type="slidenum">
              <a:rPr lang="en-GB" smtClean="0"/>
              <a:pPr>
                <a:defRPr/>
              </a:pPr>
              <a:t>12</a:t>
            </a:fld>
            <a:endParaRPr lang="en-GB" dirty="0"/>
          </a:p>
        </p:txBody>
      </p:sp>
      <p:sp>
        <p:nvSpPr>
          <p:cNvPr id="2662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6629" name="Rectangle 4"/>
          <p:cNvSpPr>
            <a:spLocks noChangeArrowheads="1"/>
          </p:cNvSpPr>
          <p:nvPr/>
        </p:nvSpPr>
        <p:spPr bwMode="auto">
          <a:xfrm>
            <a:off x="395288" y="1857698"/>
            <a:ext cx="8429625"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The </a:t>
            </a:r>
            <a:r>
              <a:rPr lang="en-GB" dirty="0">
                <a:solidFill>
                  <a:srgbClr val="FF0000"/>
                </a:solidFill>
              </a:rPr>
              <a:t>p-value</a:t>
            </a:r>
            <a:r>
              <a:rPr lang="en-GB" dirty="0"/>
              <a:t> represents the probability of the calculated random sample test statistic being this extreme if the null hypothesis is true. This p-value can then be compared to the chosen </a:t>
            </a:r>
            <a:r>
              <a:rPr lang="en-GB" dirty="0">
                <a:solidFill>
                  <a:srgbClr val="FF0000"/>
                </a:solidFill>
              </a:rPr>
              <a:t>significance level</a:t>
            </a:r>
            <a:r>
              <a:rPr lang="en-GB" dirty="0"/>
              <a:t> (</a:t>
            </a:r>
            <a:r>
              <a:rPr lang="el-GR" dirty="0"/>
              <a:t>α</a:t>
            </a:r>
            <a:r>
              <a:rPr lang="en-GB" dirty="0"/>
              <a:t>) to make a decision between accepting or rejecting the null hypothesis H</a:t>
            </a:r>
            <a:r>
              <a:rPr lang="en-GB" baseline="-25000" dirty="0"/>
              <a:t>0</a:t>
            </a:r>
            <a:r>
              <a:rPr lang="en-GB" dirty="0"/>
              <a:t>.</a:t>
            </a:r>
          </a:p>
        </p:txBody>
      </p:sp>
      <p:sp>
        <p:nvSpPr>
          <p:cNvPr id="6" name="Rectangle 5"/>
          <p:cNvSpPr/>
          <p:nvPr/>
        </p:nvSpPr>
        <p:spPr>
          <a:xfrm>
            <a:off x="928063" y="3121027"/>
            <a:ext cx="7929562" cy="641350"/>
          </a:xfrm>
          <a:prstGeom prst="rect">
            <a:avLst/>
          </a:prstGeom>
          <a:solidFill>
            <a:schemeClr val="accent6">
              <a:lumMod val="60000"/>
              <a:lumOff val="40000"/>
            </a:schemeClr>
          </a:solidFill>
        </p:spPr>
        <p:txBody>
          <a:bodyPr>
            <a:spAutoFit/>
          </a:bodyPr>
          <a:lstStyle/>
          <a:p>
            <a:pPr>
              <a:defRPr/>
            </a:pPr>
            <a:r>
              <a:rPr lang="en-GB" dirty="0"/>
              <a:t>If </a:t>
            </a:r>
            <a:r>
              <a:rPr lang="en-GB" dirty="0">
                <a:solidFill>
                  <a:srgbClr val="FF0000"/>
                </a:solidFill>
              </a:rPr>
              <a:t>p &lt; </a:t>
            </a:r>
            <a:r>
              <a:rPr lang="el-GR" dirty="0">
                <a:solidFill>
                  <a:srgbClr val="FF0000"/>
                </a:solidFill>
              </a:rPr>
              <a:t>α</a:t>
            </a:r>
            <a:r>
              <a:rPr lang="en-GB" dirty="0"/>
              <a:t>, then we would reject the null hypothesis H</a:t>
            </a:r>
            <a:r>
              <a:rPr lang="en-GB" baseline="-25000" dirty="0"/>
              <a:t>0</a:t>
            </a:r>
            <a:r>
              <a:rPr lang="en-GB" dirty="0"/>
              <a:t> and accept the alternative hypothesis H</a:t>
            </a:r>
            <a:r>
              <a:rPr lang="en-GB" baseline="-25000" dirty="0"/>
              <a:t>1</a:t>
            </a:r>
            <a:r>
              <a:rPr lang="en-GB" dirty="0"/>
              <a:t>.</a:t>
            </a:r>
          </a:p>
        </p:txBody>
      </p:sp>
      <p:sp>
        <p:nvSpPr>
          <p:cNvPr id="26631" name="Rectangle 6"/>
          <p:cNvSpPr>
            <a:spLocks noChangeArrowheads="1"/>
          </p:cNvSpPr>
          <p:nvPr/>
        </p:nvSpPr>
        <p:spPr bwMode="auto">
          <a:xfrm>
            <a:off x="468313" y="3827464"/>
            <a:ext cx="8072437"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A different approach to using the p-value is to calculate the test statistic and compare the value with a </a:t>
            </a:r>
            <a:r>
              <a:rPr lang="en-GB" dirty="0">
                <a:solidFill>
                  <a:srgbClr val="FF0000"/>
                </a:solidFill>
              </a:rPr>
              <a:t>critical test statistic</a:t>
            </a:r>
            <a:r>
              <a:rPr lang="en-GB" dirty="0"/>
              <a:t> estimate from an appropriate table or via Excel. The value of the critical test statistic will depend upon the following factors: (</a:t>
            </a:r>
            <a:r>
              <a:rPr lang="en-GB" dirty="0" err="1"/>
              <a:t>i</a:t>
            </a:r>
            <a:r>
              <a:rPr lang="en-GB" dirty="0"/>
              <a:t>) significance level for z test problems, and (ii) the significance level and number of degrees of freedom for t test problems.</a:t>
            </a:r>
          </a:p>
        </p:txBody>
      </p:sp>
      <p:sp>
        <p:nvSpPr>
          <p:cNvPr id="8" name="Rectangle 7"/>
          <p:cNvSpPr/>
          <p:nvPr/>
        </p:nvSpPr>
        <p:spPr>
          <a:xfrm>
            <a:off x="928063" y="5287588"/>
            <a:ext cx="7929563" cy="641350"/>
          </a:xfrm>
          <a:prstGeom prst="rect">
            <a:avLst/>
          </a:prstGeom>
          <a:solidFill>
            <a:schemeClr val="accent6">
              <a:lumMod val="60000"/>
              <a:lumOff val="40000"/>
            </a:schemeClr>
          </a:solidFill>
        </p:spPr>
        <p:txBody>
          <a:bodyPr>
            <a:spAutoFit/>
          </a:bodyPr>
          <a:lstStyle/>
          <a:p>
            <a:pPr>
              <a:defRPr/>
            </a:pPr>
            <a:r>
              <a:rPr lang="en-GB" dirty="0"/>
              <a:t>If test statistic &gt; critical test statistic then we would reject the null hypothesis H</a:t>
            </a:r>
            <a:r>
              <a:rPr lang="en-GB" baseline="-25000" dirty="0"/>
              <a:t>0</a:t>
            </a:r>
            <a:r>
              <a:rPr lang="en-GB" dirty="0"/>
              <a:t> and accept the alternative hypothesis H</a:t>
            </a:r>
            <a:r>
              <a:rPr lang="en-GB" baseline="-25000" dirty="0"/>
              <a:t>1</a:t>
            </a:r>
            <a:r>
              <a:rPr lang="en-GB" dirty="0"/>
              <a:t>.</a:t>
            </a:r>
          </a:p>
        </p:txBody>
      </p:sp>
      <p:sp>
        <p:nvSpPr>
          <p:cNvPr id="2" name="Rectangle 5"/>
          <p:cNvSpPr/>
          <p:nvPr/>
        </p:nvSpPr>
        <p:spPr>
          <a:xfrm>
            <a:off x="500063" y="1221111"/>
            <a:ext cx="8335219" cy="641350"/>
          </a:xfrm>
          <a:prstGeom prst="rect">
            <a:avLst/>
          </a:prstGeom>
          <a:solidFill>
            <a:schemeClr val="accent6">
              <a:lumMod val="60000"/>
              <a:lumOff val="40000"/>
            </a:schemeClr>
          </a:solidFill>
        </p:spPr>
        <p:txBody>
          <a:bodyPr wrap="square">
            <a:spAutoFit/>
          </a:bodyPr>
          <a:lstStyle/>
          <a:p>
            <a:pPr>
              <a:defRPr/>
            </a:pPr>
            <a:r>
              <a:rPr lang="en-GB" dirty="0"/>
              <a:t>Two </a:t>
            </a:r>
            <a:r>
              <a:rPr lang="en-GB" u="sng" dirty="0"/>
              <a:t>approaches</a:t>
            </a:r>
            <a:r>
              <a:rPr lang="en-GB" dirty="0"/>
              <a:t> to accept/reject hypothesis: 1) Use the p-value or 2) Calculate the test statistic and compare with a critical test statistic.</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A7CFB326-1335-418C-B674-1A51A1CDFC18}" type="slidenum">
              <a:rPr lang="en-GB" smtClean="0"/>
              <a:pPr>
                <a:defRPr/>
              </a:pPr>
              <a:t>13</a:t>
            </a:fld>
            <a:endParaRPr lang="en-GB" dirty="0"/>
          </a:p>
        </p:txBody>
      </p:sp>
      <p:sp>
        <p:nvSpPr>
          <p:cNvPr id="4710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Rectangle 4"/>
          <p:cNvSpPr/>
          <p:nvPr/>
        </p:nvSpPr>
        <p:spPr>
          <a:xfrm>
            <a:off x="1547664" y="2148597"/>
            <a:ext cx="2786082" cy="2062103"/>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Introduction to hypothesis testing</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47110" name="TextBox 5"/>
          <p:cNvSpPr txBox="1">
            <a:spLocks noChangeArrowheads="1"/>
          </p:cNvSpPr>
          <p:nvPr/>
        </p:nvSpPr>
        <p:spPr bwMode="auto">
          <a:xfrm>
            <a:off x="642938" y="1285875"/>
            <a:ext cx="7858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In this presentation we explored the concept of hypothesis testing:</a:t>
            </a:r>
          </a:p>
        </p:txBody>
      </p:sp>
      <p:sp>
        <p:nvSpPr>
          <p:cNvPr id="7" name="Rectangle 6"/>
          <p:cNvSpPr/>
          <p:nvPr/>
        </p:nvSpPr>
        <p:spPr>
          <a:xfrm>
            <a:off x="4932040" y="2394818"/>
            <a:ext cx="3357586" cy="1569660"/>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Difference between sample tests</a:t>
            </a:r>
          </a:p>
        </p:txBody>
      </p:sp>
      <p:sp>
        <p:nvSpPr>
          <p:cNvPr id="9" name="Rectangle 8"/>
          <p:cNvSpPr/>
          <p:nvPr/>
        </p:nvSpPr>
        <p:spPr>
          <a:xfrm>
            <a:off x="620256" y="4293096"/>
            <a:ext cx="3600400" cy="1569660"/>
          </a:xfrm>
          <a:prstGeom prst="rect">
            <a:avLst/>
          </a:prstGeom>
          <a:noFill/>
        </p:spPr>
        <p:txBody>
          <a:bodyPr wrap="square">
            <a:spAutoFit/>
          </a:bodyPr>
          <a:lstStyle/>
          <a:p>
            <a:pPr algn="ctr">
              <a:defRPr/>
            </a:pP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Difference between one-tail and two-tail tests</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2" name="Rectangle 1">
            <a:extLst>
              <a:ext uri="{FF2B5EF4-FFF2-40B4-BE49-F238E27FC236}">
                <a16:creationId xmlns:a16="http://schemas.microsoft.com/office/drawing/2014/main" id="{B901FC55-BD9C-4A50-8A3A-354387B27690}"/>
              </a:ext>
            </a:extLst>
          </p:cNvPr>
          <p:cNvSpPr/>
          <p:nvPr/>
        </p:nvSpPr>
        <p:spPr>
          <a:xfrm>
            <a:off x="4915459" y="4077072"/>
            <a:ext cx="3357586" cy="1569660"/>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6600">
                  <a:solidFill>
                    <a:schemeClr val="accent2"/>
                  </a:solidFill>
                  <a:prstDash val="solid"/>
                </a:ln>
                <a:solidFill>
                  <a:srgbClr val="FFFFFF"/>
                </a:solidFill>
                <a:effectLst>
                  <a:outerShdw dist="38100" dir="2700000" algn="tl" rotWithShape="0">
                    <a:schemeClr val="accent2"/>
                  </a:outerShdw>
                </a:effectLst>
              </a:rPr>
              <a:t>Types of errors in hypothesis testing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00063" y="285750"/>
            <a:ext cx="6929437" cy="714375"/>
          </a:xfrm>
        </p:spPr>
        <p:txBody>
          <a:bodyPr/>
          <a:lstStyle/>
          <a:p>
            <a:r>
              <a:rPr lang="en-GB" dirty="0">
                <a:latin typeface="Arial" charset="0"/>
                <a:cs typeface="Arial" charset="0"/>
              </a:rPr>
              <a:t>Learning Objectives</a:t>
            </a:r>
          </a:p>
        </p:txBody>
      </p:sp>
      <p:sp>
        <p:nvSpPr>
          <p:cNvPr id="3" name="Slide Number Placeholder 2"/>
          <p:cNvSpPr>
            <a:spLocks noGrp="1"/>
          </p:cNvSpPr>
          <p:nvPr>
            <p:ph type="sldNum" sz="quarter" idx="10"/>
          </p:nvPr>
        </p:nvSpPr>
        <p:spPr/>
        <p:txBody>
          <a:bodyPr/>
          <a:lstStyle/>
          <a:p>
            <a:pPr>
              <a:defRPr/>
            </a:pPr>
            <a:fld id="{3A85178C-C10F-4858-BCB5-38E22DCB7542}" type="slidenum">
              <a:rPr lang="en-GB" smtClean="0"/>
              <a:pPr>
                <a:defRPr/>
              </a:pPr>
              <a:t>2</a:t>
            </a:fld>
            <a:endParaRPr lang="en-GB" dirty="0"/>
          </a:p>
        </p:txBody>
      </p:sp>
      <p:sp>
        <p:nvSpPr>
          <p:cNvPr id="1536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6" name="TextBox 5">
            <a:extLst>
              <a:ext uri="{FF2B5EF4-FFF2-40B4-BE49-F238E27FC236}">
                <a16:creationId xmlns:a16="http://schemas.microsoft.com/office/drawing/2014/main" id="{385E82D2-375D-4FF7-885D-E36BF0CF9B9D}"/>
              </a:ext>
            </a:extLst>
          </p:cNvPr>
          <p:cNvSpPr txBox="1"/>
          <p:nvPr/>
        </p:nvSpPr>
        <p:spPr>
          <a:xfrm>
            <a:off x="500063" y="1192229"/>
            <a:ext cx="8198037" cy="2585323"/>
          </a:xfrm>
          <a:prstGeom prst="rect">
            <a:avLst/>
          </a:prstGeom>
          <a:solidFill>
            <a:schemeClr val="accent2">
              <a:lumMod val="20000"/>
              <a:lumOff val="80000"/>
            </a:schemeClr>
          </a:solidFill>
        </p:spPr>
        <p:txBody>
          <a:bodyPr wrap="square" rtlCol="0">
            <a:spAutoFit/>
          </a:bodyPr>
          <a:lstStyle/>
          <a:p>
            <a:r>
              <a:rPr lang="en-GB" dirty="0">
                <a:solidFill>
                  <a:srgbClr val="FF0000"/>
                </a:solidFill>
                <a:latin typeface="+mn-lt"/>
              </a:rPr>
              <a:t>This presentation explores the principles of hypothesis testing and introduces to students the language and the rationale behind this concept.</a:t>
            </a:r>
          </a:p>
          <a:p>
            <a:endParaRPr lang="en-GB" dirty="0">
              <a:solidFill>
                <a:srgbClr val="FF0000"/>
              </a:solidFill>
              <a:latin typeface="+mn-lt"/>
            </a:endParaRPr>
          </a:p>
          <a:p>
            <a:r>
              <a:rPr lang="en-GB" dirty="0">
                <a:solidFill>
                  <a:srgbClr val="FF0000"/>
                </a:solidFill>
                <a:latin typeface="+mn-lt"/>
              </a:rPr>
              <a:t>Typical questions that are answered using this technique are the ones like:</a:t>
            </a:r>
          </a:p>
          <a:p>
            <a:endParaRPr lang="en-GB" dirty="0">
              <a:solidFill>
                <a:srgbClr val="FF0000"/>
              </a:solidFill>
              <a:latin typeface="+mn-lt"/>
            </a:endParaRPr>
          </a:p>
          <a:p>
            <a:r>
              <a:rPr lang="en-GB" dirty="0">
                <a:solidFill>
                  <a:srgbClr val="FF0000"/>
                </a:solidFill>
                <a:latin typeface="+mn-lt"/>
              </a:rPr>
              <a:t>-Does the sample represent the population</a:t>
            </a:r>
          </a:p>
          <a:p>
            <a:r>
              <a:rPr lang="en-GB" dirty="0">
                <a:solidFill>
                  <a:srgbClr val="FF0000"/>
                </a:solidFill>
                <a:latin typeface="+mn-lt"/>
              </a:rPr>
              <a:t>-What confidence can be assigned to this conclusion</a:t>
            </a:r>
          </a:p>
          <a:p>
            <a:r>
              <a:rPr lang="en-GB" dirty="0">
                <a:solidFill>
                  <a:srgbClr val="FF0000"/>
                </a:solidFill>
                <a:latin typeface="+mn-lt"/>
              </a:rPr>
              <a:t>-Could we compare two different samples and conclude something about them</a:t>
            </a:r>
          </a:p>
          <a:p>
            <a:endParaRPr lang="en-GB" dirty="0">
              <a:solidFill>
                <a:srgbClr val="FF0000"/>
              </a:solidFill>
              <a:latin typeface="+mn-lt"/>
            </a:endParaRPr>
          </a:p>
        </p:txBody>
      </p:sp>
      <p:sp>
        <p:nvSpPr>
          <p:cNvPr id="4" name="TextBox 3">
            <a:extLst>
              <a:ext uri="{FF2B5EF4-FFF2-40B4-BE49-F238E27FC236}">
                <a16:creationId xmlns:a16="http://schemas.microsoft.com/office/drawing/2014/main" id="{CEE790E1-DCAF-4CE2-B489-95D48C7B9860}"/>
              </a:ext>
            </a:extLst>
          </p:cNvPr>
          <p:cNvSpPr txBox="1"/>
          <p:nvPr/>
        </p:nvSpPr>
        <p:spPr>
          <a:xfrm>
            <a:off x="500063" y="3917955"/>
            <a:ext cx="8320409" cy="2031325"/>
          </a:xfrm>
          <a:prstGeom prst="rect">
            <a:avLst/>
          </a:prstGeom>
          <a:solidFill>
            <a:schemeClr val="accent3">
              <a:lumMod val="20000"/>
              <a:lumOff val="80000"/>
            </a:schemeClr>
          </a:solidFill>
        </p:spPr>
        <p:txBody>
          <a:bodyPr wrap="square" rtlCol="0">
            <a:spAutoFit/>
          </a:bodyPr>
          <a:lstStyle/>
          <a:p>
            <a:r>
              <a:rPr lang="en-GB" dirty="0"/>
              <a:t>Learning objectives:</a:t>
            </a:r>
          </a:p>
          <a:p>
            <a:endParaRPr lang="en-GB" dirty="0"/>
          </a:p>
          <a:p>
            <a:pPr marL="342900" indent="-342900">
              <a:buFont typeface="+mj-lt"/>
              <a:buAutoNum type="arabicPeriod"/>
            </a:pPr>
            <a:r>
              <a:rPr lang="en-GB" dirty="0"/>
              <a:t>Introduce parametric hypothesis testing.</a:t>
            </a:r>
          </a:p>
          <a:p>
            <a:pPr marL="342900" indent="-342900">
              <a:buFont typeface="+mj-lt"/>
              <a:buAutoNum type="arabicPeriod"/>
            </a:pPr>
            <a:r>
              <a:rPr lang="en-GB" dirty="0"/>
              <a:t>Understand and differentiate between one-tail and two tail testing, one-sample and two-sample, dependent and independent samples, different types of distributions and concept of Type I and II error.</a:t>
            </a:r>
          </a:p>
          <a:p>
            <a:pPr marL="342900" indent="-342900">
              <a:buFont typeface="+mj-lt"/>
              <a:buAutoNum type="arabicPeriod"/>
            </a:pPr>
            <a:r>
              <a:rPr lang="en-GB" dirty="0"/>
              <a:t>Solve data problems using Excel and SPSS.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D9A15-4003-4292-9653-BEFE205DCFAF}"/>
              </a:ext>
            </a:extLst>
          </p:cNvPr>
          <p:cNvSpPr>
            <a:spLocks noGrp="1"/>
          </p:cNvSpPr>
          <p:nvPr>
            <p:ph type="ctrTitle"/>
          </p:nvPr>
        </p:nvSpPr>
        <p:spPr>
          <a:xfrm>
            <a:off x="500034" y="235670"/>
            <a:ext cx="8248430" cy="817066"/>
          </a:xfrm>
        </p:spPr>
        <p:txBody>
          <a:bodyPr/>
          <a:lstStyle/>
          <a:p>
            <a:r>
              <a:rPr lang="en-GB" dirty="0"/>
              <a:t>Parametric vs non-parametric (1/3)</a:t>
            </a:r>
          </a:p>
        </p:txBody>
      </p:sp>
      <p:sp>
        <p:nvSpPr>
          <p:cNvPr id="3" name="Slide Number Placeholder 2">
            <a:extLst>
              <a:ext uri="{FF2B5EF4-FFF2-40B4-BE49-F238E27FC236}">
                <a16:creationId xmlns:a16="http://schemas.microsoft.com/office/drawing/2014/main" id="{CA46EC3E-BA4D-4CEE-AE4D-19603BABAA8C}"/>
              </a:ext>
            </a:extLst>
          </p:cNvPr>
          <p:cNvSpPr>
            <a:spLocks noGrp="1"/>
          </p:cNvSpPr>
          <p:nvPr>
            <p:ph type="sldNum" sz="quarter" idx="10"/>
          </p:nvPr>
        </p:nvSpPr>
        <p:spPr/>
        <p:txBody>
          <a:bodyPr/>
          <a:lstStyle/>
          <a:p>
            <a:pPr>
              <a:defRPr/>
            </a:pPr>
            <a:fld id="{F3F8053F-1846-4FFB-921F-F758CBE22FCD}" type="slidenum">
              <a:rPr lang="en-GB" smtClean="0"/>
              <a:pPr>
                <a:defRPr/>
              </a:pPr>
              <a:t>3</a:t>
            </a:fld>
            <a:endParaRPr lang="en-GB" dirty="0"/>
          </a:p>
        </p:txBody>
      </p:sp>
      <p:sp>
        <p:nvSpPr>
          <p:cNvPr id="4" name="Footer Placeholder 3">
            <a:extLst>
              <a:ext uri="{FF2B5EF4-FFF2-40B4-BE49-F238E27FC236}">
                <a16:creationId xmlns:a16="http://schemas.microsoft.com/office/drawing/2014/main" id="{31A527EC-2C85-46E9-B6C0-80DAB7D6F5A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7DD555AE-2578-458C-91E8-060DA18A5A76}"/>
              </a:ext>
            </a:extLst>
          </p:cNvPr>
          <p:cNvSpPr/>
          <p:nvPr/>
        </p:nvSpPr>
        <p:spPr>
          <a:xfrm>
            <a:off x="529426" y="1319273"/>
            <a:ext cx="8219038" cy="1477328"/>
          </a:xfrm>
          <a:prstGeom prst="rect">
            <a:avLst/>
          </a:prstGeom>
        </p:spPr>
        <p:txBody>
          <a:bodyPr wrap="square">
            <a:spAutoFit/>
          </a:bodyPr>
          <a:lstStyle/>
          <a:p>
            <a:r>
              <a:rPr lang="en-US" dirty="0">
                <a:latin typeface="Calibri" panose="020F0502020204030204" pitchFamily="34" charset="0"/>
                <a:ea typeface="Times New Roman" panose="02020603050405020304" pitchFamily="18" charset="0"/>
                <a:cs typeface="Times New Roman" panose="02020603050405020304" pitchFamily="18" charset="0"/>
              </a:rPr>
              <a:t>To make the generalization about the population from the sample, statistical tests are used. A statistical test is a formal technique that relies on the probability distribution, for reaching the conclusion concerning the reasonableness of the hypothesis. These hypothetical testing related to differences are classified as </a:t>
            </a:r>
            <a:r>
              <a:rPr lang="en-US" b="1" dirty="0">
                <a:latin typeface="Calibri" panose="020F0502020204030204" pitchFamily="34" charset="0"/>
                <a:ea typeface="Times New Roman" panose="02020603050405020304" pitchFamily="18" charset="0"/>
                <a:cs typeface="Times New Roman" panose="02020603050405020304" pitchFamily="18" charset="0"/>
              </a:rPr>
              <a:t>parametric</a:t>
            </a:r>
            <a:r>
              <a:rPr lang="en-US" dirty="0">
                <a:latin typeface="Calibri" panose="020F0502020204030204" pitchFamily="34" charset="0"/>
                <a:ea typeface="Times New Roman" panose="02020603050405020304" pitchFamily="18" charset="0"/>
                <a:cs typeface="Times New Roman" panose="02020603050405020304" pitchFamily="18" charset="0"/>
              </a:rPr>
              <a:t> and </a:t>
            </a:r>
            <a:r>
              <a:rPr lang="en-US" b="1" dirty="0">
                <a:latin typeface="Calibri" panose="020F0502020204030204" pitchFamily="34" charset="0"/>
                <a:ea typeface="Times New Roman" panose="02020603050405020304" pitchFamily="18" charset="0"/>
                <a:cs typeface="Times New Roman" panose="02020603050405020304" pitchFamily="18" charset="0"/>
              </a:rPr>
              <a:t>nonparametric tests</a:t>
            </a:r>
            <a:r>
              <a:rPr lang="en-US" dirty="0">
                <a:latin typeface="Calibri" panose="020F0502020204030204" pitchFamily="34" charset="0"/>
                <a:ea typeface="Times New Roman" panose="02020603050405020304" pitchFamily="18" charset="0"/>
                <a:cs typeface="Times New Roman" panose="02020603050405020304" pitchFamily="18" charset="0"/>
              </a:rPr>
              <a:t>. </a:t>
            </a:r>
            <a:endParaRPr lang="en-GB" dirty="0"/>
          </a:p>
        </p:txBody>
      </p:sp>
      <p:sp>
        <p:nvSpPr>
          <p:cNvPr id="6" name="Rectangle 5">
            <a:extLst>
              <a:ext uri="{FF2B5EF4-FFF2-40B4-BE49-F238E27FC236}">
                <a16:creationId xmlns:a16="http://schemas.microsoft.com/office/drawing/2014/main" id="{E1D5DED4-AA59-4C33-A139-092A9CA72F10}"/>
              </a:ext>
            </a:extLst>
          </p:cNvPr>
          <p:cNvSpPr/>
          <p:nvPr/>
        </p:nvSpPr>
        <p:spPr>
          <a:xfrm>
            <a:off x="899592" y="3419830"/>
            <a:ext cx="1356491" cy="1754326"/>
          </a:xfrm>
          <a:prstGeom prst="rect">
            <a:avLst/>
          </a:prstGeom>
          <a:solidFill>
            <a:schemeClr val="accent3">
              <a:lumMod val="20000"/>
              <a:lumOff val="80000"/>
            </a:schemeClr>
          </a:solidFill>
        </p:spPr>
        <p:txBody>
          <a:bodyPr wrap="square">
            <a:spAutoFit/>
          </a:bodyPr>
          <a:lstStyle/>
          <a:p>
            <a:r>
              <a:rPr lang="en-US" dirty="0">
                <a:latin typeface="Calibri" panose="020F0502020204030204" pitchFamily="34" charset="0"/>
                <a:ea typeface="Times New Roman" panose="02020603050405020304" pitchFamily="18" charset="0"/>
                <a:cs typeface="Times New Roman" panose="02020603050405020304" pitchFamily="18" charset="0"/>
              </a:rPr>
              <a:t>Table 6.1 provides a comparison between the two types of test</a:t>
            </a:r>
            <a:endParaRPr lang="en-GB" dirty="0"/>
          </a:p>
        </p:txBody>
      </p:sp>
      <p:graphicFrame>
        <p:nvGraphicFramePr>
          <p:cNvPr id="7" name="Table 6">
            <a:extLst>
              <a:ext uri="{FF2B5EF4-FFF2-40B4-BE49-F238E27FC236}">
                <a16:creationId xmlns:a16="http://schemas.microsoft.com/office/drawing/2014/main" id="{E76F721C-4209-4A2C-A0FF-FBA6FDF2FBDB}"/>
              </a:ext>
            </a:extLst>
          </p:cNvPr>
          <p:cNvGraphicFramePr>
            <a:graphicFrameLocks noGrp="1"/>
          </p:cNvGraphicFramePr>
          <p:nvPr>
            <p:extLst>
              <p:ext uri="{D42A27DB-BD31-4B8C-83A1-F6EECF244321}">
                <p14:modId xmlns:p14="http://schemas.microsoft.com/office/powerpoint/2010/main" val="644303225"/>
              </p:ext>
            </p:extLst>
          </p:nvPr>
        </p:nvGraphicFramePr>
        <p:xfrm>
          <a:off x="2528282" y="2736796"/>
          <a:ext cx="6231606" cy="3111036"/>
        </p:xfrm>
        <a:graphic>
          <a:graphicData uri="http://schemas.openxmlformats.org/drawingml/2006/table">
            <a:tbl>
              <a:tblPr firstRow="1" firstCol="1" bandRow="1">
                <a:tableStyleId>{5C22544A-7EE6-4342-B048-85BDC9FD1C3A}</a:tableStyleId>
              </a:tblPr>
              <a:tblGrid>
                <a:gridCol w="2077202">
                  <a:extLst>
                    <a:ext uri="{9D8B030D-6E8A-4147-A177-3AD203B41FA5}">
                      <a16:colId xmlns:a16="http://schemas.microsoft.com/office/drawing/2014/main" val="3710949885"/>
                    </a:ext>
                  </a:extLst>
                </a:gridCol>
                <a:gridCol w="2077202">
                  <a:extLst>
                    <a:ext uri="{9D8B030D-6E8A-4147-A177-3AD203B41FA5}">
                      <a16:colId xmlns:a16="http://schemas.microsoft.com/office/drawing/2014/main" val="2539962953"/>
                    </a:ext>
                  </a:extLst>
                </a:gridCol>
                <a:gridCol w="2077202">
                  <a:extLst>
                    <a:ext uri="{9D8B030D-6E8A-4147-A177-3AD203B41FA5}">
                      <a16:colId xmlns:a16="http://schemas.microsoft.com/office/drawing/2014/main" val="2538345625"/>
                    </a:ext>
                  </a:extLst>
                </a:gridCol>
              </a:tblGrid>
              <a:tr h="234026">
                <a:tc>
                  <a:txBody>
                    <a:bodyPr/>
                    <a:lstStyle/>
                    <a:p>
                      <a:pPr marL="0" marR="0" algn="l" hangingPunct="0">
                        <a:spcBef>
                          <a:spcPts val="0"/>
                        </a:spcBef>
                        <a:spcAft>
                          <a:spcPts val="0"/>
                        </a:spcAft>
                      </a:pPr>
                      <a:r>
                        <a:rPr lang="en-US" sz="1400">
                          <a:effectLst/>
                        </a:rPr>
                        <a:t>Comparison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Parametric test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Non-parametric test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33091576"/>
                  </a:ext>
                </a:extLst>
              </a:tr>
              <a:tr h="1170130">
                <a:tc>
                  <a:txBody>
                    <a:bodyPr/>
                    <a:lstStyle/>
                    <a:p>
                      <a:pPr marL="0" marR="0" algn="l" hangingPunct="0">
                        <a:spcBef>
                          <a:spcPts val="0"/>
                        </a:spcBef>
                        <a:spcAft>
                          <a:spcPts val="0"/>
                        </a:spcAft>
                      </a:pPr>
                      <a:r>
                        <a:rPr lang="en-US" sz="1400">
                          <a:effectLst/>
                        </a:rPr>
                        <a:t>What it means?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A statistical test, in which specific assumptions are made about the population parameter is known as a parametric test.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A statistical test, in which specific assumptions are not made about the population parameter is known as a non-parametric test.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43214934"/>
                  </a:ext>
                </a:extLst>
              </a:tr>
              <a:tr h="234026">
                <a:tc>
                  <a:txBody>
                    <a:bodyPr/>
                    <a:lstStyle/>
                    <a:p>
                      <a:pPr marL="0" marR="0" algn="l" hangingPunct="0">
                        <a:spcBef>
                          <a:spcPts val="0"/>
                        </a:spcBef>
                        <a:spcAft>
                          <a:spcPts val="0"/>
                        </a:spcAft>
                      </a:pPr>
                      <a:r>
                        <a:rPr lang="en-US" sz="1400">
                          <a:effectLst/>
                        </a:rPr>
                        <a:t>Distribution known?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Yes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Arbitrary</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08451355"/>
                  </a:ext>
                </a:extLst>
              </a:tr>
              <a:tr h="234026">
                <a:tc>
                  <a:txBody>
                    <a:bodyPr/>
                    <a:lstStyle/>
                    <a:p>
                      <a:pPr marL="0" marR="0" algn="l" hangingPunct="0">
                        <a:spcBef>
                          <a:spcPts val="0"/>
                        </a:spcBef>
                        <a:spcAft>
                          <a:spcPts val="0"/>
                        </a:spcAft>
                      </a:pPr>
                      <a:r>
                        <a:rPr lang="en-US" sz="1400">
                          <a:effectLst/>
                        </a:rPr>
                        <a:t>Measurement level?</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dirty="0">
                          <a:effectLst/>
                        </a:rPr>
                        <a:t>Interval, ratio, nominal, ordinal</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Nominal or ordinal</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87907071"/>
                  </a:ext>
                </a:extLst>
              </a:tr>
              <a:tr h="234026">
                <a:tc>
                  <a:txBody>
                    <a:bodyPr/>
                    <a:lstStyle/>
                    <a:p>
                      <a:pPr marL="0" marR="0" algn="l" hangingPunct="0">
                        <a:spcBef>
                          <a:spcPts val="0"/>
                        </a:spcBef>
                        <a:spcAft>
                          <a:spcPts val="0"/>
                        </a:spcAft>
                      </a:pPr>
                      <a:r>
                        <a:rPr lang="en-US" sz="1400" dirty="0">
                          <a:effectLst/>
                        </a:rPr>
                        <a:t>Measure?</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dirty="0">
                          <a:effectLst/>
                        </a:rPr>
                        <a:t>Mean, proportion</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Median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35789442"/>
                  </a:ext>
                </a:extLst>
              </a:tr>
              <a:tr h="468052">
                <a:tc>
                  <a:txBody>
                    <a:bodyPr/>
                    <a:lstStyle/>
                    <a:p>
                      <a:pPr marL="0" marR="0" algn="l" hangingPunct="0">
                        <a:spcBef>
                          <a:spcPts val="0"/>
                        </a:spcBef>
                        <a:spcAft>
                          <a:spcPts val="0"/>
                        </a:spcAft>
                      </a:pPr>
                      <a:r>
                        <a:rPr lang="en-US" sz="1400">
                          <a:effectLst/>
                        </a:rPr>
                        <a:t>Information about population data?</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Known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Unknown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41062077"/>
                  </a:ext>
                </a:extLst>
              </a:tr>
              <a:tr h="234026">
                <a:tc>
                  <a:txBody>
                    <a:bodyPr/>
                    <a:lstStyle/>
                    <a:p>
                      <a:pPr marL="0" marR="0" algn="l" hangingPunct="0">
                        <a:spcBef>
                          <a:spcPts val="0"/>
                        </a:spcBef>
                        <a:spcAft>
                          <a:spcPts val="0"/>
                        </a:spcAft>
                      </a:pPr>
                      <a:r>
                        <a:rPr lang="en-US" sz="1400">
                          <a:effectLst/>
                        </a:rPr>
                        <a:t>Test applied to?</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a:effectLst/>
                        </a:rPr>
                        <a:t>Variables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400" dirty="0">
                          <a:effectLst/>
                        </a:rPr>
                        <a:t>Variables and attributes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38305971"/>
                  </a:ext>
                </a:extLst>
              </a:tr>
            </a:tbl>
          </a:graphicData>
        </a:graphic>
      </p:graphicFrame>
    </p:spTree>
    <p:extLst>
      <p:ext uri="{BB962C8B-B14F-4D97-AF65-F5344CB8AC3E}">
        <p14:creationId xmlns:p14="http://schemas.microsoft.com/office/powerpoint/2010/main" val="2669914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AD9BA-F621-41E8-A5E6-54435183EFEC}"/>
              </a:ext>
            </a:extLst>
          </p:cNvPr>
          <p:cNvSpPr>
            <a:spLocks noGrp="1"/>
          </p:cNvSpPr>
          <p:nvPr>
            <p:ph type="ctrTitle"/>
          </p:nvPr>
        </p:nvSpPr>
        <p:spPr/>
        <p:txBody>
          <a:bodyPr/>
          <a:lstStyle/>
          <a:p>
            <a:r>
              <a:rPr lang="en-GB" dirty="0"/>
              <a:t>Parametric vs non-parametric (2/3)</a:t>
            </a:r>
          </a:p>
        </p:txBody>
      </p:sp>
      <p:sp>
        <p:nvSpPr>
          <p:cNvPr id="3" name="Slide Number Placeholder 2">
            <a:extLst>
              <a:ext uri="{FF2B5EF4-FFF2-40B4-BE49-F238E27FC236}">
                <a16:creationId xmlns:a16="http://schemas.microsoft.com/office/drawing/2014/main" id="{1BB642B4-353B-4892-A192-1DA1BB358C36}"/>
              </a:ext>
            </a:extLst>
          </p:cNvPr>
          <p:cNvSpPr>
            <a:spLocks noGrp="1"/>
          </p:cNvSpPr>
          <p:nvPr>
            <p:ph type="sldNum" sz="quarter" idx="10"/>
          </p:nvPr>
        </p:nvSpPr>
        <p:spPr/>
        <p:txBody>
          <a:bodyPr/>
          <a:lstStyle/>
          <a:p>
            <a:pPr>
              <a:defRPr/>
            </a:pPr>
            <a:fld id="{F3F8053F-1846-4FFB-921F-F758CBE22FCD}" type="slidenum">
              <a:rPr lang="en-GB" smtClean="0"/>
              <a:pPr>
                <a:defRPr/>
              </a:pPr>
              <a:t>4</a:t>
            </a:fld>
            <a:endParaRPr lang="en-GB" dirty="0"/>
          </a:p>
        </p:txBody>
      </p:sp>
      <p:sp>
        <p:nvSpPr>
          <p:cNvPr id="4" name="Footer Placeholder 3">
            <a:extLst>
              <a:ext uri="{FF2B5EF4-FFF2-40B4-BE49-F238E27FC236}">
                <a16:creationId xmlns:a16="http://schemas.microsoft.com/office/drawing/2014/main" id="{164AF1AD-C1E8-4207-905D-C7D2337A8CF2}"/>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4D320AB2-87BA-4169-BDC1-3EB0B5543843}"/>
              </a:ext>
            </a:extLst>
          </p:cNvPr>
          <p:cNvSpPr/>
          <p:nvPr/>
        </p:nvSpPr>
        <p:spPr>
          <a:xfrm>
            <a:off x="505344" y="1305341"/>
            <a:ext cx="8243120" cy="1200329"/>
          </a:xfrm>
          <a:prstGeom prst="rect">
            <a:avLst/>
          </a:prstGeom>
        </p:spPr>
        <p:txBody>
          <a:bodyPr wrap="square">
            <a:spAutoFit/>
          </a:bodyPr>
          <a:lstStyle/>
          <a:p>
            <a:pPr marL="0" marR="0" algn="just" hangingPunct="0">
              <a:spcBef>
                <a:spcPts val="0"/>
              </a:spcBef>
              <a:spcAft>
                <a:spcPts val="0"/>
              </a:spcAft>
            </a:pPr>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Parametric tests</a:t>
            </a:r>
          </a:p>
          <a:p>
            <a:pPr marL="0" marR="0" algn="just" hangingPunct="0">
              <a:spcBef>
                <a:spcPts val="0"/>
              </a:spcBef>
              <a:spcAft>
                <a:spcPts val="0"/>
              </a:spcAft>
            </a:pPr>
            <a:endPar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dirty="0">
                <a:latin typeface="Calibri" panose="020F0502020204030204" pitchFamily="34" charset="0"/>
                <a:ea typeface="Times New Roman" panose="02020603050405020304" pitchFamily="18" charset="0"/>
                <a:cs typeface="Times New Roman" panose="02020603050405020304" pitchFamily="18" charset="0"/>
              </a:rPr>
              <a:t>The parametric test is the hypothesis test which provides generalizations for making statements about the mean of the parent population. </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4124EDC2-A6DA-4E4D-A124-10C5E1AD6534}"/>
              </a:ext>
            </a:extLst>
          </p:cNvPr>
          <p:cNvSpPr/>
          <p:nvPr/>
        </p:nvSpPr>
        <p:spPr>
          <a:xfrm>
            <a:off x="500034" y="2721489"/>
            <a:ext cx="8243120" cy="2862322"/>
          </a:xfrm>
          <a:prstGeom prst="rect">
            <a:avLst/>
          </a:prstGeom>
        </p:spPr>
        <p:txBody>
          <a:bodyPr wrap="square">
            <a:spAutoFit/>
          </a:bodyPr>
          <a:lstStyle/>
          <a:p>
            <a:r>
              <a:rPr lang="en-US"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Non-parametric tests</a:t>
            </a:r>
            <a:r>
              <a:rPr lang="en-US" dirty="0">
                <a:latin typeface="Calibri" panose="020F0502020204030204" pitchFamily="34" charset="0"/>
                <a:ea typeface="Times New Roman" panose="02020603050405020304" pitchFamily="18" charset="0"/>
                <a:cs typeface="Times New Roman" panose="02020603050405020304" pitchFamily="18" charset="0"/>
              </a:rPr>
              <a:t> </a:t>
            </a:r>
          </a:p>
          <a:p>
            <a:endParaRPr lang="en-US" dirty="0">
              <a:latin typeface="Calibri" panose="020F0502020204030204" pitchFamily="34" charset="0"/>
              <a:ea typeface="Times New Roman" panose="02020603050405020304" pitchFamily="18" charset="0"/>
              <a:cs typeface="Times New Roman" panose="02020603050405020304" pitchFamily="18" charset="0"/>
            </a:endParaRPr>
          </a:p>
          <a:p>
            <a:r>
              <a:rPr lang="en-US" dirty="0">
                <a:latin typeface="Calibri" panose="020F0502020204030204" pitchFamily="34" charset="0"/>
                <a:ea typeface="Times New Roman" panose="02020603050405020304" pitchFamily="18" charset="0"/>
                <a:cs typeface="Times New Roman" panose="02020603050405020304" pitchFamily="18" charset="0"/>
              </a:rPr>
              <a:t>The nonparametric test is defined as the hypothesis test, which is not based on underlying assumptions, i.e. it does not require a population’s distribution to be denoted by specific parameters. </a:t>
            </a:r>
          </a:p>
          <a:p>
            <a:endParaRPr lang="en-US" dirty="0">
              <a:latin typeface="Calibri" panose="020F0502020204030204" pitchFamily="34" charset="0"/>
              <a:ea typeface="Times New Roman" panose="02020603050405020304" pitchFamily="18" charset="0"/>
              <a:cs typeface="Times New Roman" panose="02020603050405020304" pitchFamily="18" charset="0"/>
            </a:endParaRPr>
          </a:p>
          <a:p>
            <a:r>
              <a:rPr lang="en-US" dirty="0">
                <a:latin typeface="Calibri" panose="020F0502020204030204" pitchFamily="34" charset="0"/>
                <a:ea typeface="Times New Roman" panose="02020603050405020304" pitchFamily="18" charset="0"/>
                <a:cs typeface="Times New Roman" panose="02020603050405020304" pitchFamily="18" charset="0"/>
              </a:rPr>
              <a:t>The test is mainly based on differences in medians. Hence, it is alternately known as the distribution-free test. </a:t>
            </a:r>
          </a:p>
          <a:p>
            <a:endParaRPr lang="en-US" dirty="0">
              <a:latin typeface="Calibri" panose="020F0502020204030204" pitchFamily="34" charset="0"/>
              <a:ea typeface="Times New Roman" panose="02020603050405020304" pitchFamily="18" charset="0"/>
              <a:cs typeface="Times New Roman" panose="02020603050405020304" pitchFamily="18" charset="0"/>
            </a:endParaRPr>
          </a:p>
          <a:p>
            <a:r>
              <a:rPr lang="en-US" dirty="0">
                <a:latin typeface="Calibri" panose="020F0502020204030204" pitchFamily="34" charset="0"/>
                <a:ea typeface="Times New Roman" panose="02020603050405020304" pitchFamily="18" charset="0"/>
                <a:cs typeface="Times New Roman" panose="02020603050405020304" pitchFamily="18" charset="0"/>
              </a:rPr>
              <a:t>The test assumes that the variables are measured on a nominal or ordinal level. </a:t>
            </a:r>
            <a:endParaRPr lang="en-GB" dirty="0"/>
          </a:p>
        </p:txBody>
      </p:sp>
    </p:spTree>
    <p:extLst>
      <p:ext uri="{BB962C8B-B14F-4D97-AF65-F5344CB8AC3E}">
        <p14:creationId xmlns:p14="http://schemas.microsoft.com/office/powerpoint/2010/main" val="2044763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AD9BA-F621-41E8-A5E6-54435183EFEC}"/>
              </a:ext>
            </a:extLst>
          </p:cNvPr>
          <p:cNvSpPr>
            <a:spLocks noGrp="1"/>
          </p:cNvSpPr>
          <p:nvPr>
            <p:ph type="ctrTitle"/>
          </p:nvPr>
        </p:nvSpPr>
        <p:spPr/>
        <p:txBody>
          <a:bodyPr/>
          <a:lstStyle/>
          <a:p>
            <a:r>
              <a:rPr lang="en-GB" dirty="0"/>
              <a:t>Parametric vs non-parametric (3/3)</a:t>
            </a:r>
          </a:p>
        </p:txBody>
      </p:sp>
      <p:sp>
        <p:nvSpPr>
          <p:cNvPr id="3" name="Slide Number Placeholder 2">
            <a:extLst>
              <a:ext uri="{FF2B5EF4-FFF2-40B4-BE49-F238E27FC236}">
                <a16:creationId xmlns:a16="http://schemas.microsoft.com/office/drawing/2014/main" id="{1BB642B4-353B-4892-A192-1DA1BB358C36}"/>
              </a:ext>
            </a:extLst>
          </p:cNvPr>
          <p:cNvSpPr>
            <a:spLocks noGrp="1"/>
          </p:cNvSpPr>
          <p:nvPr>
            <p:ph type="sldNum" sz="quarter" idx="10"/>
          </p:nvPr>
        </p:nvSpPr>
        <p:spPr/>
        <p:txBody>
          <a:bodyPr/>
          <a:lstStyle/>
          <a:p>
            <a:pPr>
              <a:defRPr/>
            </a:pPr>
            <a:fld id="{F3F8053F-1846-4FFB-921F-F758CBE22FCD}" type="slidenum">
              <a:rPr lang="en-GB" smtClean="0"/>
              <a:pPr>
                <a:defRPr/>
              </a:pPr>
              <a:t>5</a:t>
            </a:fld>
            <a:endParaRPr lang="en-GB" dirty="0"/>
          </a:p>
        </p:txBody>
      </p:sp>
      <p:sp>
        <p:nvSpPr>
          <p:cNvPr id="4" name="Footer Placeholder 3">
            <a:extLst>
              <a:ext uri="{FF2B5EF4-FFF2-40B4-BE49-F238E27FC236}">
                <a16:creationId xmlns:a16="http://schemas.microsoft.com/office/drawing/2014/main" id="{164AF1AD-C1E8-4207-905D-C7D2337A8CF2}"/>
              </a:ext>
            </a:extLst>
          </p:cNvPr>
          <p:cNvSpPr>
            <a:spLocks noGrp="1"/>
          </p:cNvSpPr>
          <p:nvPr>
            <p:ph type="ftr" sz="quarter" idx="11"/>
          </p:nvPr>
        </p:nvSpPr>
        <p:spPr/>
        <p:txBody>
          <a:bodyPr/>
          <a:lstStyle/>
          <a:p>
            <a:pPr>
              <a:defRPr/>
            </a:pPr>
            <a:r>
              <a:rPr lang="en-GB"/>
              <a:t>Glyn Davis &amp; Branko Pecar</a:t>
            </a:r>
            <a:endParaRPr lang="en-GB" b="0"/>
          </a:p>
        </p:txBody>
      </p:sp>
      <p:graphicFrame>
        <p:nvGraphicFramePr>
          <p:cNvPr id="6" name="Table 5">
            <a:extLst>
              <a:ext uri="{FF2B5EF4-FFF2-40B4-BE49-F238E27FC236}">
                <a16:creationId xmlns:a16="http://schemas.microsoft.com/office/drawing/2014/main" id="{B1A6348D-5E96-46E7-AAD9-1BA4BAB8CE21}"/>
              </a:ext>
            </a:extLst>
          </p:cNvPr>
          <p:cNvGraphicFramePr>
            <a:graphicFrameLocks noGrp="1"/>
          </p:cNvGraphicFramePr>
          <p:nvPr>
            <p:extLst>
              <p:ext uri="{D42A27DB-BD31-4B8C-83A1-F6EECF244321}">
                <p14:modId xmlns:p14="http://schemas.microsoft.com/office/powerpoint/2010/main" val="3882135547"/>
              </p:ext>
            </p:extLst>
          </p:nvPr>
        </p:nvGraphicFramePr>
        <p:xfrm>
          <a:off x="1043609" y="1196752"/>
          <a:ext cx="7056784" cy="4680522"/>
        </p:xfrm>
        <a:graphic>
          <a:graphicData uri="http://schemas.openxmlformats.org/drawingml/2006/table">
            <a:tbl>
              <a:tblPr firstRow="1" firstCol="1" bandRow="1">
                <a:tableStyleId>{5C22544A-7EE6-4342-B048-85BDC9FD1C3A}</a:tableStyleId>
              </a:tblPr>
              <a:tblGrid>
                <a:gridCol w="1832975">
                  <a:extLst>
                    <a:ext uri="{9D8B030D-6E8A-4147-A177-3AD203B41FA5}">
                      <a16:colId xmlns:a16="http://schemas.microsoft.com/office/drawing/2014/main" val="4239169366"/>
                    </a:ext>
                  </a:extLst>
                </a:gridCol>
                <a:gridCol w="1834695">
                  <a:extLst>
                    <a:ext uri="{9D8B030D-6E8A-4147-A177-3AD203B41FA5}">
                      <a16:colId xmlns:a16="http://schemas.microsoft.com/office/drawing/2014/main" val="4045931182"/>
                    </a:ext>
                  </a:extLst>
                </a:gridCol>
                <a:gridCol w="778929">
                  <a:extLst>
                    <a:ext uri="{9D8B030D-6E8A-4147-A177-3AD203B41FA5}">
                      <a16:colId xmlns:a16="http://schemas.microsoft.com/office/drawing/2014/main" val="1220810110"/>
                    </a:ext>
                  </a:extLst>
                </a:gridCol>
                <a:gridCol w="1831256">
                  <a:extLst>
                    <a:ext uri="{9D8B030D-6E8A-4147-A177-3AD203B41FA5}">
                      <a16:colId xmlns:a16="http://schemas.microsoft.com/office/drawing/2014/main" val="1584222982"/>
                    </a:ext>
                  </a:extLst>
                </a:gridCol>
                <a:gridCol w="778929">
                  <a:extLst>
                    <a:ext uri="{9D8B030D-6E8A-4147-A177-3AD203B41FA5}">
                      <a16:colId xmlns:a16="http://schemas.microsoft.com/office/drawing/2014/main" val="2888586659"/>
                    </a:ext>
                  </a:extLst>
                </a:gridCol>
              </a:tblGrid>
              <a:tr h="610503">
                <a:tc>
                  <a:txBody>
                    <a:bodyPr/>
                    <a:lstStyle/>
                    <a:p>
                      <a:pPr marL="0" marR="0" algn="l" hangingPunct="0">
                        <a:spcBef>
                          <a:spcPts val="0"/>
                        </a:spcBef>
                        <a:spcAft>
                          <a:spcPts val="0"/>
                        </a:spcAft>
                      </a:pPr>
                      <a:r>
                        <a:rPr lang="en-US" sz="1200" dirty="0">
                          <a:effectLst/>
                        </a:rPr>
                        <a:t>Analysis required</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Parametric test (means)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Book chapter</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Non-parametric test (medians)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Book chapter</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88197268"/>
                  </a:ext>
                </a:extLst>
              </a:tr>
              <a:tr h="610503">
                <a:tc>
                  <a:txBody>
                    <a:bodyPr/>
                    <a:lstStyle/>
                    <a:p>
                      <a:pPr marL="0" marR="0" algn="l" hangingPunct="0">
                        <a:spcBef>
                          <a:spcPts val="0"/>
                        </a:spcBef>
                        <a:spcAft>
                          <a:spcPts val="0"/>
                        </a:spcAft>
                      </a:pPr>
                      <a:r>
                        <a:rPr lang="en-US" sz="1200">
                          <a:effectLst/>
                        </a:rPr>
                        <a:t>Compare a sample average against a constant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1 sample t test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6</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Sign test</a:t>
                      </a:r>
                      <a:endParaRPr lang="en-GB" sz="1200">
                        <a:effectLst/>
                      </a:endParaRPr>
                    </a:p>
                    <a:p>
                      <a:pPr marL="0" marR="0" algn="l" hangingPunct="0">
                        <a:spcBef>
                          <a:spcPts val="0"/>
                        </a:spcBef>
                        <a:spcAft>
                          <a:spcPts val="0"/>
                        </a:spcAft>
                      </a:pPr>
                      <a:r>
                        <a:rPr lang="en-US" sz="1200">
                          <a:effectLst/>
                        </a:rPr>
                        <a:t>One sample Wilcoxon test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7</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31299714"/>
                  </a:ext>
                </a:extLst>
              </a:tr>
              <a:tr h="610503">
                <a:tc>
                  <a:txBody>
                    <a:bodyPr/>
                    <a:lstStyle/>
                    <a:p>
                      <a:pPr marL="0" marR="0" algn="l" hangingPunct="0">
                        <a:spcBef>
                          <a:spcPts val="0"/>
                        </a:spcBef>
                        <a:spcAft>
                          <a:spcPts val="0"/>
                        </a:spcAft>
                      </a:pPr>
                      <a:r>
                        <a:rPr lang="en-US" sz="1200">
                          <a:effectLst/>
                        </a:rPr>
                        <a:t>Compare two independent sample averages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Two sample t test for independent samples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6</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Mann-Whitney test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7</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5341389"/>
                  </a:ext>
                </a:extLst>
              </a:tr>
              <a:tr h="610503">
                <a:tc>
                  <a:txBody>
                    <a:bodyPr/>
                    <a:lstStyle/>
                    <a:p>
                      <a:pPr marL="0" marR="0" algn="l" hangingPunct="0">
                        <a:spcBef>
                          <a:spcPts val="0"/>
                        </a:spcBef>
                        <a:spcAft>
                          <a:spcPts val="0"/>
                        </a:spcAft>
                      </a:pPr>
                      <a:r>
                        <a:rPr lang="en-US" sz="1200">
                          <a:effectLst/>
                        </a:rPr>
                        <a:t>Compare two dependent sample averages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Two sample t test for dependent samples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6</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Wilcoxon rank sum test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7</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9351541"/>
                  </a:ext>
                </a:extLst>
              </a:tr>
              <a:tr h="610503">
                <a:tc>
                  <a:txBody>
                    <a:bodyPr/>
                    <a:lstStyle/>
                    <a:p>
                      <a:pPr marL="0" marR="0" algn="l" hangingPunct="0">
                        <a:spcBef>
                          <a:spcPts val="0"/>
                        </a:spcBef>
                        <a:spcAft>
                          <a:spcPts val="0"/>
                        </a:spcAft>
                      </a:pPr>
                      <a:r>
                        <a:rPr lang="en-US" sz="1200">
                          <a:effectLst/>
                        </a:rPr>
                        <a:t>Compare three or more independent sample averages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One-way ANOVA</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Online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Kruskal-Wallis test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Online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77810854"/>
                  </a:ext>
                </a:extLst>
              </a:tr>
              <a:tr h="610503">
                <a:tc>
                  <a:txBody>
                    <a:bodyPr/>
                    <a:lstStyle/>
                    <a:p>
                      <a:pPr marL="0" marR="0" algn="l" hangingPunct="0">
                        <a:spcBef>
                          <a:spcPts val="0"/>
                        </a:spcBef>
                        <a:spcAft>
                          <a:spcPts val="0"/>
                        </a:spcAft>
                      </a:pPr>
                      <a:r>
                        <a:rPr lang="en-US" sz="1200">
                          <a:effectLst/>
                        </a:rPr>
                        <a:t>Compare three or more dependent sample averages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Factorial ANOVA</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Online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Friedman test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Online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23273360"/>
                  </a:ext>
                </a:extLst>
              </a:tr>
              <a:tr h="1017504">
                <a:tc>
                  <a:txBody>
                    <a:bodyPr/>
                    <a:lstStyle/>
                    <a:p>
                      <a:pPr marL="0" marR="0" algn="l" hangingPunct="0">
                        <a:spcBef>
                          <a:spcPts val="0"/>
                        </a:spcBef>
                        <a:spcAft>
                          <a:spcPts val="0"/>
                        </a:spcAft>
                      </a:pPr>
                      <a:r>
                        <a:rPr lang="en-US" sz="1200">
                          <a:effectLst/>
                        </a:rPr>
                        <a:t>Estimate the degree of association between two quantitative variables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Pearson coefficient of correlation</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8</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a:effectLst/>
                        </a:rPr>
                        <a:t>Spearman’s rank correlation</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spcBef>
                          <a:spcPts val="0"/>
                        </a:spcBef>
                        <a:spcAft>
                          <a:spcPts val="0"/>
                        </a:spcAft>
                      </a:pPr>
                      <a:r>
                        <a:rPr lang="en-US" sz="1200" dirty="0">
                          <a:effectLst/>
                        </a:rPr>
                        <a:t>8</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91930188"/>
                  </a:ext>
                </a:extLst>
              </a:tr>
            </a:tbl>
          </a:graphicData>
        </a:graphic>
      </p:graphicFrame>
    </p:spTree>
    <p:extLst>
      <p:ext uri="{BB962C8B-B14F-4D97-AF65-F5344CB8AC3E}">
        <p14:creationId xmlns:p14="http://schemas.microsoft.com/office/powerpoint/2010/main" val="1573340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63ABA-17A7-4150-BB4C-760E18E0D2E3}"/>
              </a:ext>
            </a:extLst>
          </p:cNvPr>
          <p:cNvSpPr>
            <a:spLocks noGrp="1"/>
          </p:cNvSpPr>
          <p:nvPr>
            <p:ph type="ctrTitle"/>
          </p:nvPr>
        </p:nvSpPr>
        <p:spPr/>
        <p:txBody>
          <a:bodyPr/>
          <a:lstStyle/>
          <a:p>
            <a:r>
              <a:rPr lang="en-GB" dirty="0"/>
              <a:t>Assumptions (1/4)</a:t>
            </a:r>
          </a:p>
        </p:txBody>
      </p:sp>
      <p:sp>
        <p:nvSpPr>
          <p:cNvPr id="3" name="Slide Number Placeholder 2">
            <a:extLst>
              <a:ext uri="{FF2B5EF4-FFF2-40B4-BE49-F238E27FC236}">
                <a16:creationId xmlns:a16="http://schemas.microsoft.com/office/drawing/2014/main" id="{86F2ECEA-02AE-4F6B-A9C1-72F0F66E7959}"/>
              </a:ext>
            </a:extLst>
          </p:cNvPr>
          <p:cNvSpPr>
            <a:spLocks noGrp="1"/>
          </p:cNvSpPr>
          <p:nvPr>
            <p:ph type="sldNum" sz="quarter" idx="10"/>
          </p:nvPr>
        </p:nvSpPr>
        <p:spPr/>
        <p:txBody>
          <a:bodyPr/>
          <a:lstStyle/>
          <a:p>
            <a:pPr>
              <a:defRPr/>
            </a:pPr>
            <a:fld id="{F3F8053F-1846-4FFB-921F-F758CBE22FCD}" type="slidenum">
              <a:rPr lang="en-GB" smtClean="0"/>
              <a:pPr>
                <a:defRPr/>
              </a:pPr>
              <a:t>6</a:t>
            </a:fld>
            <a:endParaRPr lang="en-GB" dirty="0"/>
          </a:p>
        </p:txBody>
      </p:sp>
      <p:sp>
        <p:nvSpPr>
          <p:cNvPr id="4" name="Footer Placeholder 3">
            <a:extLst>
              <a:ext uri="{FF2B5EF4-FFF2-40B4-BE49-F238E27FC236}">
                <a16:creationId xmlns:a16="http://schemas.microsoft.com/office/drawing/2014/main" id="{963E1DD3-789C-4E46-B838-FCF46543214F}"/>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F28B35B-9D49-41AA-A324-7326950A901C}"/>
              </a:ext>
            </a:extLst>
          </p:cNvPr>
          <p:cNvSpPr/>
          <p:nvPr/>
        </p:nvSpPr>
        <p:spPr>
          <a:xfrm>
            <a:off x="500034" y="1268760"/>
            <a:ext cx="8248430" cy="369332"/>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US" dirty="0">
                <a:latin typeface="Calibri" panose="020F0502020204030204" pitchFamily="34" charset="0"/>
                <a:ea typeface="Times New Roman" panose="02020603050405020304" pitchFamily="18" charset="0"/>
                <a:cs typeface="Times New Roman" panose="02020603050405020304" pitchFamily="18" charset="0"/>
              </a:rPr>
              <a:t>In general, the parametric </a:t>
            </a:r>
            <a:r>
              <a:rPr lang="en-US" b="1" dirty="0">
                <a:latin typeface="Calibri" panose="020F0502020204030204" pitchFamily="34" charset="0"/>
                <a:ea typeface="Times New Roman" panose="02020603050405020304" pitchFamily="18" charset="0"/>
                <a:cs typeface="Times New Roman" panose="02020603050405020304" pitchFamily="18" charset="0"/>
              </a:rPr>
              <a:t>one sample z test assumptions</a:t>
            </a:r>
            <a:r>
              <a:rPr lang="en-US" dirty="0">
                <a:latin typeface="Calibri" panose="020F0502020204030204" pitchFamily="34" charset="0"/>
                <a:ea typeface="Times New Roman" panose="02020603050405020304" pitchFamily="18" charset="0"/>
                <a:cs typeface="Times New Roman" panose="02020603050405020304" pitchFamily="18" charset="0"/>
              </a:rPr>
              <a:t> are as follows: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403EFADA-8951-486C-8EB2-C91632604805}"/>
              </a:ext>
            </a:extLst>
          </p:cNvPr>
          <p:cNvSpPr/>
          <p:nvPr/>
        </p:nvSpPr>
        <p:spPr>
          <a:xfrm>
            <a:off x="827583" y="1938535"/>
            <a:ext cx="7920881" cy="3416320"/>
          </a:xfrm>
          <a:prstGeom prst="rect">
            <a:avLst/>
          </a:prstGeom>
        </p:spPr>
        <p:txBody>
          <a:bodyPr wrap="square">
            <a:spAutoFit/>
          </a:bodyPr>
          <a:lstStyle/>
          <a:p>
            <a:pPr marL="342900" marR="0" lvl="0" indent="-342900" algn="just" hangingPunct="0">
              <a:spcBef>
                <a:spcPts val="0"/>
              </a:spcBef>
              <a:spcAft>
                <a:spcPts val="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The sample is a simple random sample from a defined population.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Times New Roman" panose="02020603050405020304" pitchFamily="18" charset="0"/>
              </a:rPr>
              <a:t>Independence – the behaviour of one participant does not influence the behaviour of another participant. In repeated measure comparisons (in which participants are measured in more than one experimental condition), we would expect test values to be non-independent for each participant, but the values achieved by different participants should not influence the score from the other participants.</a:t>
            </a:r>
          </a:p>
          <a:p>
            <a:pPr marL="342900" marR="0" lvl="0" indent="-342900" algn="just" hangingPunct="0">
              <a:spcBef>
                <a:spcPts val="0"/>
              </a:spcBef>
              <a:spcAft>
                <a:spcPts val="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The mean is known or assumed to be known.</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It is assumed that the variables of interest in the population are measured on an interval/ratio scale.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The population standard deviation is known.</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Variable being measured is normally distributed in the population.</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695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530A3-0B5B-4A8B-908B-9A313CB61E19}"/>
              </a:ext>
            </a:extLst>
          </p:cNvPr>
          <p:cNvSpPr>
            <a:spLocks noGrp="1"/>
          </p:cNvSpPr>
          <p:nvPr>
            <p:ph type="ctrTitle"/>
          </p:nvPr>
        </p:nvSpPr>
        <p:spPr/>
        <p:txBody>
          <a:bodyPr/>
          <a:lstStyle/>
          <a:p>
            <a:r>
              <a:rPr lang="en-GB" dirty="0"/>
              <a:t>Assumptions (2/4)</a:t>
            </a:r>
          </a:p>
        </p:txBody>
      </p:sp>
      <p:sp>
        <p:nvSpPr>
          <p:cNvPr id="3" name="Slide Number Placeholder 2">
            <a:extLst>
              <a:ext uri="{FF2B5EF4-FFF2-40B4-BE49-F238E27FC236}">
                <a16:creationId xmlns:a16="http://schemas.microsoft.com/office/drawing/2014/main" id="{C179216D-5C7A-4246-BF87-A3DF517555F9}"/>
              </a:ext>
            </a:extLst>
          </p:cNvPr>
          <p:cNvSpPr>
            <a:spLocks noGrp="1"/>
          </p:cNvSpPr>
          <p:nvPr>
            <p:ph type="sldNum" sz="quarter" idx="10"/>
          </p:nvPr>
        </p:nvSpPr>
        <p:spPr/>
        <p:txBody>
          <a:bodyPr/>
          <a:lstStyle/>
          <a:p>
            <a:pPr>
              <a:defRPr/>
            </a:pPr>
            <a:fld id="{F3F8053F-1846-4FFB-921F-F758CBE22FCD}" type="slidenum">
              <a:rPr lang="en-GB" smtClean="0"/>
              <a:pPr>
                <a:defRPr/>
              </a:pPr>
              <a:t>7</a:t>
            </a:fld>
            <a:endParaRPr lang="en-GB" dirty="0"/>
          </a:p>
        </p:txBody>
      </p:sp>
      <p:sp>
        <p:nvSpPr>
          <p:cNvPr id="4" name="Footer Placeholder 3">
            <a:extLst>
              <a:ext uri="{FF2B5EF4-FFF2-40B4-BE49-F238E27FC236}">
                <a16:creationId xmlns:a16="http://schemas.microsoft.com/office/drawing/2014/main" id="{AA7D5274-5DCD-4D18-93AF-826404320450}"/>
              </a:ext>
            </a:extLst>
          </p:cNvPr>
          <p:cNvSpPr>
            <a:spLocks noGrp="1"/>
          </p:cNvSpPr>
          <p:nvPr>
            <p:ph type="ftr" sz="quarter" idx="11"/>
          </p:nvPr>
        </p:nvSpPr>
        <p:spPr/>
        <p:txBody>
          <a:bodyPr/>
          <a:lstStyle/>
          <a:p>
            <a:pPr>
              <a:defRPr/>
            </a:pPr>
            <a:r>
              <a:rPr lang="en-GB"/>
              <a:t>Glyn Davis &amp; Branko Pecar</a:t>
            </a:r>
            <a:endParaRPr lang="en-GB" b="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4C76ED56-7B10-44F1-8FB3-6F28BDC95A88}"/>
                  </a:ext>
                </a:extLst>
              </p:cNvPr>
              <p:cNvSpPr/>
              <p:nvPr/>
            </p:nvSpPr>
            <p:spPr>
              <a:xfrm>
                <a:off x="496782" y="1268760"/>
                <a:ext cx="8150436" cy="3976473"/>
              </a:xfrm>
              <a:prstGeom prst="rect">
                <a:avLst/>
              </a:prstGeom>
            </p:spPr>
            <p:txBody>
              <a:bodyPr wrap="square">
                <a:spAutoFit/>
              </a:bodyPr>
              <a:lstStyle/>
              <a:p>
                <a:pPr marL="0" marR="0" algn="just" hangingPunct="0">
                  <a:spcBef>
                    <a:spcPts val="0"/>
                  </a:spcBef>
                  <a:spcAft>
                    <a:spcPts val="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Simple random sample assumption</a:t>
                </a:r>
                <a:endPar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mathematical theorems which justify most frequentist statistical procedures apply only to random samples.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Independence assumption</a:t>
                </a:r>
                <a:endPar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 is important to note that the standard error </a:t>
                </a:r>
                <a14:m>
                  <m:oMath xmlns:m="http://schemas.openxmlformats.org/officeDocument/2006/math">
                    <m:f>
                      <m:fPr>
                        <m:type m:val="lin"/>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e>
                          <m:sub>
                            <m:acc>
                              <m:accPr>
                                <m:chr m:val="̅"/>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𝑋</m:t>
                                </m:r>
                              </m:e>
                            </m:acc>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num>
                      <m:den>
                        <m:rad>
                          <m:radPr>
                            <m:degHide m:val="on"/>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e>
                        </m:rad>
                      </m:den>
                    </m:f>
                  </m:oMath>
                </a14:m>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only valid if the observations are independent. Remember we have used this relationship to construct confidence intervals (Chapter 5), and in this Chapter we will use this relationship to undertake significance tests in this chapter. </a:t>
                </a:r>
              </a:p>
              <a:p>
                <a:pPr marL="0" marR="0" algn="just" hangingPunct="0">
                  <a:spcBef>
                    <a:spcPts val="0"/>
                  </a:spcBef>
                  <a:spcAft>
                    <a:spcPts val="0"/>
                  </a:spcAft>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this situation, the sample means are distributed as a normal distribution with population mean </a:t>
                </a:r>
                <a:r>
                  <a:rPr lang="en-US" sz="1800" dirty="0">
                    <a:effectLst/>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standard error </a:t>
                </a:r>
                <a14:m>
                  <m:oMath xmlns:m="http://schemas.openxmlformats.org/officeDocument/2006/math">
                    <m:f>
                      <m:fPr>
                        <m:type m:val="lin"/>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e>
                          <m:sub>
                            <m:acc>
                              <m:accPr>
                                <m:chr m:val="̅"/>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𝑋</m:t>
                                </m:r>
                              </m:e>
                            </m:acc>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num>
                      <m:den>
                        <m:rad>
                          <m:radPr>
                            <m:degHide m:val="on"/>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e>
                        </m:rad>
                      </m:den>
                    </m:f>
                  </m:oMath>
                </a14:m>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5" name="Rectangle 4">
                <a:extLst>
                  <a:ext uri="{FF2B5EF4-FFF2-40B4-BE49-F238E27FC236}">
                    <a16:creationId xmlns:a16="http://schemas.microsoft.com/office/drawing/2014/main" id="{4C76ED56-7B10-44F1-8FB3-6F28BDC95A88}"/>
                  </a:ext>
                </a:extLst>
              </p:cNvPr>
              <p:cNvSpPr>
                <a:spLocks noRot="1" noChangeAspect="1" noMove="1" noResize="1" noEditPoints="1" noAdjustHandles="1" noChangeArrowheads="1" noChangeShapeType="1" noTextEdit="1"/>
              </p:cNvSpPr>
              <p:nvPr/>
            </p:nvSpPr>
            <p:spPr>
              <a:xfrm>
                <a:off x="496782" y="1268760"/>
                <a:ext cx="8150436" cy="3976473"/>
              </a:xfrm>
              <a:prstGeom prst="rect">
                <a:avLst/>
              </a:prstGeom>
              <a:blipFill>
                <a:blip r:embed="rId2"/>
                <a:stretch>
                  <a:fillRect l="-598" t="-767" r="-598" b="-15644"/>
                </a:stretch>
              </a:blipFill>
            </p:spPr>
            <p:txBody>
              <a:bodyPr/>
              <a:lstStyle/>
              <a:p>
                <a:r>
                  <a:rPr lang="en-GB">
                    <a:noFill/>
                  </a:rPr>
                  <a:t> </a:t>
                </a:r>
              </a:p>
            </p:txBody>
          </p:sp>
        </mc:Fallback>
      </mc:AlternateContent>
    </p:spTree>
    <p:extLst>
      <p:ext uri="{BB962C8B-B14F-4D97-AF65-F5344CB8AC3E}">
        <p14:creationId xmlns:p14="http://schemas.microsoft.com/office/powerpoint/2010/main" val="3717776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E84A-5399-415F-9C03-8A28AA092B3B}"/>
              </a:ext>
            </a:extLst>
          </p:cNvPr>
          <p:cNvSpPr>
            <a:spLocks noGrp="1"/>
          </p:cNvSpPr>
          <p:nvPr>
            <p:ph type="ctrTitle"/>
          </p:nvPr>
        </p:nvSpPr>
        <p:spPr/>
        <p:txBody>
          <a:bodyPr/>
          <a:lstStyle/>
          <a:p>
            <a:r>
              <a:rPr lang="en-GB" dirty="0"/>
              <a:t>Assumptions (3/4)</a:t>
            </a:r>
          </a:p>
        </p:txBody>
      </p:sp>
      <p:sp>
        <p:nvSpPr>
          <p:cNvPr id="3" name="Slide Number Placeholder 2">
            <a:extLst>
              <a:ext uri="{FF2B5EF4-FFF2-40B4-BE49-F238E27FC236}">
                <a16:creationId xmlns:a16="http://schemas.microsoft.com/office/drawing/2014/main" id="{71145811-25BF-4BB2-B3ED-DB9445818ECA}"/>
              </a:ext>
            </a:extLst>
          </p:cNvPr>
          <p:cNvSpPr>
            <a:spLocks noGrp="1"/>
          </p:cNvSpPr>
          <p:nvPr>
            <p:ph type="sldNum" sz="quarter" idx="10"/>
          </p:nvPr>
        </p:nvSpPr>
        <p:spPr/>
        <p:txBody>
          <a:bodyPr/>
          <a:lstStyle/>
          <a:p>
            <a:pPr>
              <a:defRPr/>
            </a:pPr>
            <a:fld id="{F3F8053F-1846-4FFB-921F-F758CBE22FCD}" type="slidenum">
              <a:rPr lang="en-GB" smtClean="0"/>
              <a:pPr>
                <a:defRPr/>
              </a:pPr>
              <a:t>8</a:t>
            </a:fld>
            <a:endParaRPr lang="en-GB" dirty="0"/>
          </a:p>
        </p:txBody>
      </p:sp>
      <p:sp>
        <p:nvSpPr>
          <p:cNvPr id="4" name="Footer Placeholder 3">
            <a:extLst>
              <a:ext uri="{FF2B5EF4-FFF2-40B4-BE49-F238E27FC236}">
                <a16:creationId xmlns:a16="http://schemas.microsoft.com/office/drawing/2014/main" id="{5318E2F2-6901-45FA-8AEB-694FBE3BE7D2}"/>
              </a:ext>
            </a:extLst>
          </p:cNvPr>
          <p:cNvSpPr>
            <a:spLocks noGrp="1"/>
          </p:cNvSpPr>
          <p:nvPr>
            <p:ph type="ftr" sz="quarter" idx="11"/>
          </p:nvPr>
        </p:nvSpPr>
        <p:spPr/>
        <p:txBody>
          <a:bodyPr/>
          <a:lstStyle/>
          <a:p>
            <a:pPr>
              <a:defRPr/>
            </a:pPr>
            <a:r>
              <a:rPr lang="en-GB"/>
              <a:t>Glyn Davis &amp; Branko Pecar</a:t>
            </a:r>
            <a:endParaRPr lang="en-GB" b="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9F7D852E-7651-40D6-A02F-8A0DB6DDC064}"/>
                  </a:ext>
                </a:extLst>
              </p:cNvPr>
              <p:cNvSpPr/>
              <p:nvPr/>
            </p:nvSpPr>
            <p:spPr>
              <a:xfrm>
                <a:off x="404469" y="1133952"/>
                <a:ext cx="8248430" cy="4804392"/>
              </a:xfrm>
              <a:prstGeom prst="rect">
                <a:avLst/>
              </a:prstGeom>
            </p:spPr>
            <p:txBody>
              <a:bodyPr wrap="square">
                <a:spAutoFit/>
              </a:bodyPr>
              <a:lstStyle/>
              <a:p>
                <a:pPr marL="0" marR="0" algn="just" hangingPunct="0">
                  <a:spcBef>
                    <a:spcPts val="0"/>
                  </a:spcBef>
                  <a:spcAft>
                    <a:spcPts val="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Population standard deviation known or unknown</a:t>
                </a:r>
                <a:endPar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However, in the real-world the true value of the population standard deviation is unknown. In this situation the Student’s t test is often used to provide the required statistical hypothesis test when comparing means. The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one sample Student’s t test assumptions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are the same as the z test for points 1 – 4, except the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population variance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estimated from the sample. In this situation, the sample means are distributed as a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Student’s t distribution</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with population mean </a:t>
                </a:r>
                <a:r>
                  <a:rPr lang="en-US" sz="1800" dirty="0">
                    <a:effectLst/>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standard error </a:t>
                </a:r>
                <a14:m>
                  <m:oMath xmlns:m="http://schemas.openxmlformats.org/officeDocument/2006/math">
                    <m:f>
                      <m:fPr>
                        <m:type m:val="lin"/>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num>
                      <m:den>
                        <m:rad>
                          <m:radPr>
                            <m:degHide m:val="on"/>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e>
                        </m:rad>
                      </m:den>
                    </m:f>
                  </m:oMath>
                </a14:m>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where s is the sample standard deviation, and the t distribution as df degrees of freedom.</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Normality assumption</a:t>
                </a:r>
                <a:endPar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 is important to note that these tests, including the 1 sample t test, 2 sample t test and paired sample t tests are considered robust to the assumption of normality. If in doubt calculate a value of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skewness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create a </a:t>
                </a:r>
                <a:r>
                  <a:rPr lang="en-GB" sz="1800" b="1" dirty="0">
                    <a:effectLst/>
                    <a:latin typeface="Calibri" panose="020F0502020204030204" pitchFamily="34" charset="0"/>
                    <a:ea typeface="Times New Roman" panose="02020603050405020304" pitchFamily="18" charset="0"/>
                    <a:cs typeface="Calibri" panose="020F0502020204030204" pitchFamily="34" charset="0"/>
                  </a:rPr>
                  <a:t>normal probability plot</a:t>
                </a:r>
                <a:r>
                  <a:rPr lang="en-GB" sz="1800" dirty="0">
                    <a:effectLst/>
                    <a:latin typeface="Calibri" panose="020F0502020204030204" pitchFamily="34" charset="0"/>
                    <a:ea typeface="Times New Roman" panose="02020603050405020304" pitchFamily="18" charset="0"/>
                    <a:cs typeface="Calibri" panose="020F0502020204030204" pitchFamily="34" charset="0"/>
                  </a:rPr>
                  <a:t> or/and calculate a test statistic such as the </a:t>
                </a:r>
                <a:r>
                  <a:rPr lang="en-GB" sz="1800" b="1" dirty="0">
                    <a:effectLst/>
                    <a:latin typeface="Calibri" panose="020F0502020204030204" pitchFamily="34" charset="0"/>
                    <a:ea typeface="Times New Roman" panose="02020603050405020304" pitchFamily="18" charset="0"/>
                    <a:cs typeface="Calibri" panose="020F0502020204030204" pitchFamily="34" charset="0"/>
                  </a:rPr>
                  <a:t>Shapiro-Wilks test</a:t>
                </a:r>
                <a:r>
                  <a:rPr lang="en-GB" sz="1800" dirty="0">
                    <a:effectLst/>
                    <a:latin typeface="Calibri" panose="020F0502020204030204" pitchFamily="34" charset="0"/>
                    <a:ea typeface="Times New Roman" panose="02020603050405020304" pitchFamily="18" charset="0"/>
                    <a:cs typeface="Calibri" panose="020F0502020204030204" pitchFamily="34" charset="0"/>
                  </a:rPr>
                  <a: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5" name="Rectangle 4">
                <a:extLst>
                  <a:ext uri="{FF2B5EF4-FFF2-40B4-BE49-F238E27FC236}">
                    <a16:creationId xmlns:a16="http://schemas.microsoft.com/office/drawing/2014/main" id="{9F7D852E-7651-40D6-A02F-8A0DB6DDC064}"/>
                  </a:ext>
                </a:extLst>
              </p:cNvPr>
              <p:cNvSpPr>
                <a:spLocks noRot="1" noChangeAspect="1" noMove="1" noResize="1" noEditPoints="1" noAdjustHandles="1" noChangeArrowheads="1" noChangeShapeType="1" noTextEdit="1"/>
              </p:cNvSpPr>
              <p:nvPr/>
            </p:nvSpPr>
            <p:spPr>
              <a:xfrm>
                <a:off x="404469" y="1133952"/>
                <a:ext cx="8248430" cy="4804392"/>
              </a:xfrm>
              <a:prstGeom prst="rect">
                <a:avLst/>
              </a:prstGeom>
              <a:blipFill>
                <a:blip r:embed="rId2"/>
                <a:stretch>
                  <a:fillRect l="-2587" t="-635" r="-665" b="-1142"/>
                </a:stretch>
              </a:blipFill>
            </p:spPr>
            <p:txBody>
              <a:bodyPr/>
              <a:lstStyle/>
              <a:p>
                <a:r>
                  <a:rPr lang="en-GB">
                    <a:noFill/>
                  </a:rPr>
                  <a:t> </a:t>
                </a:r>
              </a:p>
            </p:txBody>
          </p:sp>
        </mc:Fallback>
      </mc:AlternateContent>
    </p:spTree>
    <p:extLst>
      <p:ext uri="{BB962C8B-B14F-4D97-AF65-F5344CB8AC3E}">
        <p14:creationId xmlns:p14="http://schemas.microsoft.com/office/powerpoint/2010/main" val="296223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0FAC3-5E1D-46DA-8D86-76E2E43AC289}"/>
              </a:ext>
            </a:extLst>
          </p:cNvPr>
          <p:cNvSpPr>
            <a:spLocks noGrp="1"/>
          </p:cNvSpPr>
          <p:nvPr>
            <p:ph type="ctrTitle"/>
          </p:nvPr>
        </p:nvSpPr>
        <p:spPr/>
        <p:txBody>
          <a:bodyPr/>
          <a:lstStyle/>
          <a:p>
            <a:r>
              <a:rPr lang="en-GB" dirty="0"/>
              <a:t>Assumptions (4/4)</a:t>
            </a:r>
          </a:p>
        </p:txBody>
      </p:sp>
      <p:sp>
        <p:nvSpPr>
          <p:cNvPr id="3" name="Slide Number Placeholder 2">
            <a:extLst>
              <a:ext uri="{FF2B5EF4-FFF2-40B4-BE49-F238E27FC236}">
                <a16:creationId xmlns:a16="http://schemas.microsoft.com/office/drawing/2014/main" id="{A6DD800A-7A92-4A1B-A4E8-F22033FD1EBE}"/>
              </a:ext>
            </a:extLst>
          </p:cNvPr>
          <p:cNvSpPr>
            <a:spLocks noGrp="1"/>
          </p:cNvSpPr>
          <p:nvPr>
            <p:ph type="sldNum" sz="quarter" idx="10"/>
          </p:nvPr>
        </p:nvSpPr>
        <p:spPr/>
        <p:txBody>
          <a:bodyPr/>
          <a:lstStyle/>
          <a:p>
            <a:pPr>
              <a:defRPr/>
            </a:pPr>
            <a:fld id="{F3F8053F-1846-4FFB-921F-F758CBE22FCD}" type="slidenum">
              <a:rPr lang="en-GB" smtClean="0"/>
              <a:pPr>
                <a:defRPr/>
              </a:pPr>
              <a:t>9</a:t>
            </a:fld>
            <a:endParaRPr lang="en-GB" dirty="0"/>
          </a:p>
        </p:txBody>
      </p:sp>
      <p:sp>
        <p:nvSpPr>
          <p:cNvPr id="4" name="Footer Placeholder 3">
            <a:extLst>
              <a:ext uri="{FF2B5EF4-FFF2-40B4-BE49-F238E27FC236}">
                <a16:creationId xmlns:a16="http://schemas.microsoft.com/office/drawing/2014/main" id="{A30E4582-D2EC-4781-B9DA-C6DE9EAE4C2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568D8053-517E-4C46-B9D1-0C65C5FEDC97}"/>
              </a:ext>
            </a:extLst>
          </p:cNvPr>
          <p:cNvSpPr/>
          <p:nvPr/>
        </p:nvSpPr>
        <p:spPr>
          <a:xfrm>
            <a:off x="501146" y="1268760"/>
            <a:ext cx="8247318" cy="646331"/>
          </a:xfrm>
          <a:prstGeom prst="rect">
            <a:avLst/>
          </a:prstGeom>
        </p:spPr>
        <p:txBody>
          <a:bodyPr wrap="square">
            <a:spAutoFit/>
          </a:bodyPr>
          <a:lstStyle/>
          <a:p>
            <a:r>
              <a:rPr lang="en-US" dirty="0">
                <a:latin typeface="Calibri" panose="020F0502020204030204" pitchFamily="34" charset="0"/>
                <a:ea typeface="Times New Roman" panose="02020603050405020304" pitchFamily="18" charset="0"/>
                <a:cs typeface="Times New Roman" panose="02020603050405020304" pitchFamily="18" charset="0"/>
              </a:rPr>
              <a:t>A further assumption is required for two sample t tests depending upon whether the samples ae independent or dependent:</a:t>
            </a:r>
            <a:endParaRPr lang="en-GB" dirty="0"/>
          </a:p>
        </p:txBody>
      </p:sp>
      <p:sp>
        <p:nvSpPr>
          <p:cNvPr id="6" name="Rectangle 5">
            <a:extLst>
              <a:ext uri="{FF2B5EF4-FFF2-40B4-BE49-F238E27FC236}">
                <a16:creationId xmlns:a16="http://schemas.microsoft.com/office/drawing/2014/main" id="{604E35DF-BA21-45EF-B0EA-610A2F3FEEB1}"/>
              </a:ext>
            </a:extLst>
          </p:cNvPr>
          <p:cNvSpPr/>
          <p:nvPr/>
        </p:nvSpPr>
        <p:spPr>
          <a:xfrm>
            <a:off x="539552" y="2294883"/>
            <a:ext cx="8208912" cy="2031325"/>
          </a:xfrm>
          <a:prstGeom prst="rect">
            <a:avLst/>
          </a:prstGeom>
        </p:spPr>
        <p:txBody>
          <a:bodyPr wrap="square">
            <a:spAutoFit/>
          </a:bodyPr>
          <a:lstStyle/>
          <a:p>
            <a:pPr marL="342900" marR="0" lvl="0" indent="-342900" algn="just" hangingPunct="0">
              <a:spcBef>
                <a:spcPts val="0"/>
              </a:spcBef>
              <a:spcAft>
                <a:spcPts val="0"/>
              </a:spcAft>
              <a:buFont typeface="+mj-lt"/>
              <a:buAutoNum type="alphaLcPeriod"/>
            </a:pPr>
            <a:r>
              <a:rPr lang="en-GB" b="1" dirty="0">
                <a:latin typeface="Calibri" panose="020F0502020204030204" pitchFamily="34" charset="0"/>
                <a:ea typeface="Times New Roman" panose="02020603050405020304" pitchFamily="18" charset="0"/>
                <a:cs typeface="Times New Roman" panose="02020603050405020304" pitchFamily="18" charset="0"/>
              </a:rPr>
              <a:t>Two sample independent t-test assumptions</a:t>
            </a:r>
            <a:r>
              <a:rPr lang="en-GB" dirty="0">
                <a:latin typeface="Calibri" panose="020F0502020204030204" pitchFamily="34" charset="0"/>
                <a:ea typeface="Times New Roman" panose="02020603050405020304" pitchFamily="18" charset="0"/>
                <a:cs typeface="Times New Roman" panose="02020603050405020304" pitchFamily="18" charset="0"/>
              </a:rPr>
              <a:t> - homogeneity of variance – variances should be the same for each independent group being compared. A description of Hartley’s Fmax and Levene’s test is available online together with the Excel or SPSS solutions.</a:t>
            </a: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p>
          <a:p>
            <a:pPr marL="342900" marR="0" lvl="0" indent="-342900" algn="just" hangingPunct="0">
              <a:spcBef>
                <a:spcPts val="0"/>
              </a:spcBef>
              <a:spcAft>
                <a:spcPts val="0"/>
              </a:spcAft>
              <a:buFont typeface="+mj-lt"/>
              <a:buAutoNum type="alphaLcPeriod"/>
            </a:pPr>
            <a:r>
              <a:rPr lang="en-US" b="1" dirty="0">
                <a:latin typeface="Calibri" panose="020F0502020204030204" pitchFamily="34" charset="0"/>
                <a:ea typeface="Times New Roman" panose="02020603050405020304" pitchFamily="18" charset="0"/>
                <a:cs typeface="Times New Roman" panose="02020603050405020304" pitchFamily="18" charset="0"/>
              </a:rPr>
              <a:t>Two sample dependent t-test assumptions</a:t>
            </a:r>
            <a:r>
              <a:rPr lang="en-US" dirty="0">
                <a:latin typeface="Calibri" panose="020F0502020204030204" pitchFamily="34" charset="0"/>
                <a:ea typeface="Times New Roman" panose="02020603050405020304" pitchFamily="18" charset="0"/>
                <a:cs typeface="Times New Roman" panose="02020603050405020304" pitchFamily="18" charset="0"/>
              </a:rPr>
              <a:t> - (</a:t>
            </a:r>
            <a:r>
              <a:rPr lang="en-US" dirty="0" err="1">
                <a:latin typeface="Calibri" panose="020F0502020204030204" pitchFamily="34" charset="0"/>
                <a:ea typeface="Times New Roman" panose="02020603050405020304" pitchFamily="18" charset="0"/>
                <a:cs typeface="Times New Roman" panose="02020603050405020304" pitchFamily="18" charset="0"/>
              </a:rPr>
              <a:t>i</a:t>
            </a:r>
            <a:r>
              <a:rPr lang="en-US" dirty="0">
                <a:latin typeface="Calibri" panose="020F0502020204030204" pitchFamily="34" charset="0"/>
                <a:ea typeface="Times New Roman" panose="02020603050405020304" pitchFamily="18" charset="0"/>
                <a:cs typeface="Times New Roman" panose="02020603050405020304" pitchFamily="18" charset="0"/>
              </a:rPr>
              <a:t>) Population data normally distributed, (ii) The difference between the paired values are normally distributed.</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8766846"/>
      </p:ext>
    </p:extLst>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995</TotalTime>
  <Words>1383</Words>
  <Application>Microsoft Office PowerPoint</Application>
  <PresentationFormat>On-screen Show (4:3)</PresentationFormat>
  <Paragraphs>169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Book Antiqua</vt:lpstr>
      <vt:lpstr>Calibri</vt:lpstr>
      <vt:lpstr>Cambria Math</vt:lpstr>
      <vt:lpstr>Title</vt:lpstr>
      <vt:lpstr>Introduction to Hypothesis Testing</vt:lpstr>
      <vt:lpstr>Learning Objectives</vt:lpstr>
      <vt:lpstr>Parametric vs non-parametric (1/3)</vt:lpstr>
      <vt:lpstr>Parametric vs non-parametric (2/3)</vt:lpstr>
      <vt:lpstr>Parametric vs non-parametric (3/3)</vt:lpstr>
      <vt:lpstr>Assumptions (1/4)</vt:lpstr>
      <vt:lpstr>Assumptions (2/4)</vt:lpstr>
      <vt:lpstr>Assumptions (3/4)</vt:lpstr>
      <vt:lpstr>Assumptions (4/4)</vt:lpstr>
      <vt:lpstr>Which test to apply?</vt:lpstr>
      <vt:lpstr>Hypothesis testing procedure</vt:lpstr>
      <vt:lpstr>How to make decisions?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210</cp:revision>
  <dcterms:created xsi:type="dcterms:W3CDTF">2009-03-22T11:49:20Z</dcterms:created>
  <dcterms:modified xsi:type="dcterms:W3CDTF">2020-10-02T07:00:17Z</dcterms:modified>
</cp:coreProperties>
</file>